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43" r:id="rId5"/>
  </p:sldMasterIdLst>
  <p:notesMasterIdLst>
    <p:notesMasterId r:id="rId57"/>
  </p:notesMasterIdLst>
  <p:handoutMasterIdLst>
    <p:handoutMasterId r:id="rId58"/>
  </p:handoutMasterIdLst>
  <p:sldIdLst>
    <p:sldId id="452" r:id="rId6"/>
    <p:sldId id="433" r:id="rId7"/>
    <p:sldId id="457" r:id="rId8"/>
    <p:sldId id="340" r:id="rId9"/>
    <p:sldId id="397" r:id="rId10"/>
    <p:sldId id="425" r:id="rId11"/>
    <p:sldId id="421" r:id="rId12"/>
    <p:sldId id="424" r:id="rId13"/>
    <p:sldId id="422" r:id="rId14"/>
    <p:sldId id="423" r:id="rId15"/>
    <p:sldId id="438" r:id="rId16"/>
    <p:sldId id="472" r:id="rId17"/>
    <p:sldId id="473" r:id="rId18"/>
    <p:sldId id="407" r:id="rId19"/>
    <p:sldId id="413" r:id="rId20"/>
    <p:sldId id="460" r:id="rId21"/>
    <p:sldId id="434" r:id="rId22"/>
    <p:sldId id="442" r:id="rId23"/>
    <p:sldId id="408" r:id="rId24"/>
    <p:sldId id="440" r:id="rId25"/>
    <p:sldId id="439" r:id="rId26"/>
    <p:sldId id="441" r:id="rId27"/>
    <p:sldId id="414" r:id="rId28"/>
    <p:sldId id="428" r:id="rId29"/>
    <p:sldId id="443" r:id="rId30"/>
    <p:sldId id="405" r:id="rId31"/>
    <p:sldId id="406" r:id="rId32"/>
    <p:sldId id="398" r:id="rId33"/>
    <p:sldId id="449" r:id="rId34"/>
    <p:sldId id="453" r:id="rId35"/>
    <p:sldId id="431" r:id="rId36"/>
    <p:sldId id="416" r:id="rId37"/>
    <p:sldId id="455" r:id="rId38"/>
    <p:sldId id="419" r:id="rId39"/>
    <p:sldId id="435" r:id="rId40"/>
    <p:sldId id="427" r:id="rId41"/>
    <p:sldId id="444" r:id="rId42"/>
    <p:sldId id="445" r:id="rId43"/>
    <p:sldId id="446" r:id="rId44"/>
    <p:sldId id="436" r:id="rId45"/>
    <p:sldId id="432" r:id="rId46"/>
    <p:sldId id="462" r:id="rId47"/>
    <p:sldId id="461" r:id="rId48"/>
    <p:sldId id="463" r:id="rId49"/>
    <p:sldId id="466" r:id="rId50"/>
    <p:sldId id="469" r:id="rId51"/>
    <p:sldId id="464" r:id="rId52"/>
    <p:sldId id="465" r:id="rId53"/>
    <p:sldId id="458" r:id="rId54"/>
    <p:sldId id="459" r:id="rId55"/>
    <p:sldId id="448" r:id="rId56"/>
  </p:sldIdLst>
  <p:sldSz cx="9144000" cy="6858000" type="screen4x3"/>
  <p:notesSz cx="7010400" cy="9296400"/>
  <p:defaultTextStyle>
    <a:defPPr>
      <a:defRPr lang="en-US"/>
    </a:defPPr>
    <a:lvl1pPr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1pPr>
    <a:lvl2pPr marL="457200"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2pPr>
    <a:lvl3pPr marL="914400"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3pPr>
    <a:lvl4pPr marL="1371600"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4pPr>
    <a:lvl5pPr marL="1828800" algn="l" rtl="0" fontAlgn="base">
      <a:spcBef>
        <a:spcPct val="50000"/>
      </a:spcBef>
      <a:spcAft>
        <a:spcPct val="0"/>
      </a:spcAft>
      <a:buChar char="•"/>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Default Section" id="{1189E8B7-3E15-413F-9C5C-069A4558C7B3}">
          <p14:sldIdLst>
            <p14:sldId id="452"/>
            <p14:sldId id="433"/>
            <p14:sldId id="457"/>
            <p14:sldId id="340"/>
            <p14:sldId id="397"/>
            <p14:sldId id="425"/>
            <p14:sldId id="421"/>
            <p14:sldId id="424"/>
            <p14:sldId id="422"/>
            <p14:sldId id="423"/>
            <p14:sldId id="438"/>
            <p14:sldId id="472"/>
            <p14:sldId id="473"/>
            <p14:sldId id="407"/>
            <p14:sldId id="413"/>
            <p14:sldId id="460"/>
            <p14:sldId id="434"/>
          </p14:sldIdLst>
        </p14:section>
        <p14:section name="Untitled Section" id="{8F8EB067-705A-4B27-B19C-2815DA001C4B}">
          <p14:sldIdLst>
            <p14:sldId id="442"/>
            <p14:sldId id="408"/>
            <p14:sldId id="440"/>
            <p14:sldId id="439"/>
            <p14:sldId id="441"/>
            <p14:sldId id="414"/>
            <p14:sldId id="428"/>
            <p14:sldId id="443"/>
            <p14:sldId id="405"/>
            <p14:sldId id="406"/>
            <p14:sldId id="398"/>
            <p14:sldId id="449"/>
            <p14:sldId id="453"/>
            <p14:sldId id="431"/>
            <p14:sldId id="416"/>
            <p14:sldId id="455"/>
            <p14:sldId id="419"/>
            <p14:sldId id="435"/>
            <p14:sldId id="427"/>
            <p14:sldId id="444"/>
            <p14:sldId id="445"/>
            <p14:sldId id="446"/>
            <p14:sldId id="436"/>
            <p14:sldId id="432"/>
            <p14:sldId id="462"/>
            <p14:sldId id="461"/>
            <p14:sldId id="463"/>
            <p14:sldId id="466"/>
            <p14:sldId id="469"/>
            <p14:sldId id="464"/>
            <p14:sldId id="465"/>
            <p14:sldId id="458"/>
            <p14:sldId id="459"/>
            <p14:sldId id="448"/>
          </p14:sldIdLst>
        </p14:section>
      </p14:sectionLst>
    </p:ext>
    <p:ext uri="{EFAFB233-063F-42B5-8137-9DF3F51BA10A}">
      <p15:sldGuideLst xmlns:p15="http://schemas.microsoft.com/office/powerpoint/2012/main">
        <p15:guide id="1" orient="horz" pos="536">
          <p15:clr>
            <a:srgbClr val="A4A3A4"/>
          </p15:clr>
        </p15:guide>
        <p15:guide id="2" pos="339">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FFFFCC"/>
    <a:srgbClr val="02060A"/>
    <a:srgbClr val="040706"/>
    <a:srgbClr val="AF7D76"/>
    <a:srgbClr val="283653"/>
    <a:srgbClr val="715263"/>
    <a:srgbClr val="993366"/>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11" autoAdjust="0"/>
    <p:restoredTop sz="52168" autoAdjust="0"/>
  </p:normalViewPr>
  <p:slideViewPr>
    <p:cSldViewPr snapToGrid="0">
      <p:cViewPr varScale="1">
        <p:scale>
          <a:sx n="47" d="100"/>
          <a:sy n="47" d="100"/>
        </p:scale>
        <p:origin x="2184" y="60"/>
      </p:cViewPr>
      <p:guideLst>
        <p:guide orient="horz" pos="536"/>
        <p:guide pos="339"/>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p:scale>
          <a:sx n="100" d="100"/>
          <a:sy n="100" d="100"/>
        </p:scale>
        <p:origin x="-1699" y="-5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t" anchorCtr="0" compatLnSpc="1">
            <a:prstTxWarp prst="textNoShape">
              <a:avLst/>
            </a:prstTxWarp>
          </a:bodyPr>
          <a:lstStyle>
            <a:lvl1pPr defTabSz="928688">
              <a:spcBef>
                <a:spcPct val="0"/>
              </a:spcBef>
              <a:buFontTx/>
              <a:buNone/>
              <a:defRPr sz="1200">
                <a:latin typeface="Times New Roman" pitchFamily="18" charset="0"/>
              </a:defRPr>
            </a:lvl1pPr>
          </a:lstStyle>
          <a:p>
            <a:pPr>
              <a:defRPr/>
            </a:pPr>
            <a:endParaRPr lang="en-US"/>
          </a:p>
        </p:txBody>
      </p:sp>
      <p:sp>
        <p:nvSpPr>
          <p:cNvPr id="24579"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t" anchorCtr="0" compatLnSpc="1">
            <a:prstTxWarp prst="textNoShape">
              <a:avLst/>
            </a:prstTxWarp>
          </a:bodyPr>
          <a:lstStyle>
            <a:lvl1pPr algn="r" defTabSz="928688">
              <a:spcBef>
                <a:spcPct val="0"/>
              </a:spcBef>
              <a:buFontTx/>
              <a:buNone/>
              <a:defRPr sz="1200">
                <a:latin typeface="Times New Roman" pitchFamily="18" charset="0"/>
              </a:defRPr>
            </a:lvl1pPr>
          </a:lstStyle>
          <a:p>
            <a:pPr>
              <a:defRPr/>
            </a:pPr>
            <a:endParaRPr lang="en-US"/>
          </a:p>
        </p:txBody>
      </p:sp>
      <p:sp>
        <p:nvSpPr>
          <p:cNvPr id="24580"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b" anchorCtr="0" compatLnSpc="1">
            <a:prstTxWarp prst="textNoShape">
              <a:avLst/>
            </a:prstTxWarp>
          </a:bodyPr>
          <a:lstStyle>
            <a:lvl1pPr defTabSz="928688">
              <a:spcBef>
                <a:spcPct val="0"/>
              </a:spcBef>
              <a:buFontTx/>
              <a:buNone/>
              <a:defRPr sz="1200">
                <a:latin typeface="Times New Roman" pitchFamily="18" charset="0"/>
              </a:defRPr>
            </a:lvl1pPr>
          </a:lstStyle>
          <a:p>
            <a:pPr>
              <a:defRPr/>
            </a:pPr>
            <a:endParaRPr lang="en-US"/>
          </a:p>
        </p:txBody>
      </p:sp>
      <p:sp>
        <p:nvSpPr>
          <p:cNvPr id="24581"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b" anchorCtr="0" compatLnSpc="1">
            <a:prstTxWarp prst="textNoShape">
              <a:avLst/>
            </a:prstTxWarp>
          </a:bodyPr>
          <a:lstStyle>
            <a:lvl1pPr algn="r" defTabSz="928688">
              <a:spcBef>
                <a:spcPct val="0"/>
              </a:spcBef>
              <a:buFontTx/>
              <a:buNone/>
              <a:defRPr sz="1200">
                <a:latin typeface="Times New Roman" panose="02020603050405020304" pitchFamily="18" charset="0"/>
              </a:defRPr>
            </a:lvl1pPr>
          </a:lstStyle>
          <a:p>
            <a:fld id="{E097121B-9672-4787-B068-0A750181ECEC}"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t" anchorCtr="0" compatLnSpc="1">
            <a:prstTxWarp prst="textNoShape">
              <a:avLst/>
            </a:prstTxWarp>
          </a:bodyPr>
          <a:lstStyle>
            <a:lvl1pPr defTabSz="928688">
              <a:spcBef>
                <a:spcPct val="0"/>
              </a:spcBef>
              <a:buFontTx/>
              <a:buNone/>
              <a:defRPr sz="1200">
                <a:latin typeface="Times New Roman" pitchFamily="18" charset="0"/>
              </a:defRPr>
            </a:lvl1pPr>
          </a:lstStyle>
          <a:p>
            <a:pPr>
              <a:defRPr/>
            </a:pPr>
            <a:endParaRPr lang="en-US"/>
          </a:p>
        </p:txBody>
      </p:sp>
      <p:sp>
        <p:nvSpPr>
          <p:cNvPr id="21507" name="Rectangle 3"/>
          <p:cNvSpPr>
            <a:spLocks noGrp="1" noChangeArrowheads="1"/>
          </p:cNvSpPr>
          <p:nvPr>
            <p:ph type="dt"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t" anchorCtr="0" compatLnSpc="1">
            <a:prstTxWarp prst="textNoShape">
              <a:avLst/>
            </a:prstTxWarp>
          </a:bodyPr>
          <a:lstStyle>
            <a:lvl1pPr algn="r" defTabSz="928688">
              <a:spcBef>
                <a:spcPct val="0"/>
              </a:spcBef>
              <a:buFontTx/>
              <a:buNone/>
              <a:defRPr sz="1200">
                <a:latin typeface="Times New Roman" pitchFamily="18" charset="0"/>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35038" y="4416425"/>
            <a:ext cx="5140325"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b" anchorCtr="0" compatLnSpc="1">
            <a:prstTxWarp prst="textNoShape">
              <a:avLst/>
            </a:prstTxWarp>
          </a:bodyPr>
          <a:lstStyle>
            <a:lvl1pPr defTabSz="928688">
              <a:spcBef>
                <a:spcPct val="0"/>
              </a:spcBef>
              <a:buFontTx/>
              <a:buNone/>
              <a:defRPr sz="1200">
                <a:latin typeface="Times New Roman" pitchFamily="18" charset="0"/>
              </a:defRPr>
            </a:lvl1pPr>
          </a:lstStyle>
          <a:p>
            <a:pPr>
              <a:defRPr/>
            </a:pPr>
            <a:endParaRPr lang="en-US"/>
          </a:p>
        </p:txBody>
      </p:sp>
      <p:sp>
        <p:nvSpPr>
          <p:cNvPr id="21511" name="Rectangle 7"/>
          <p:cNvSpPr>
            <a:spLocks noGrp="1" noChangeArrowheads="1"/>
          </p:cNvSpPr>
          <p:nvPr>
            <p:ph type="sldNum" sz="quarter" idx="5"/>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30" tIns="46415" rIns="92830" bIns="46415" numCol="1" anchor="b" anchorCtr="0" compatLnSpc="1">
            <a:prstTxWarp prst="textNoShape">
              <a:avLst/>
            </a:prstTxWarp>
          </a:bodyPr>
          <a:lstStyle>
            <a:lvl1pPr algn="r" defTabSz="928688">
              <a:spcBef>
                <a:spcPct val="0"/>
              </a:spcBef>
              <a:buFontTx/>
              <a:buNone/>
              <a:defRPr sz="1200">
                <a:latin typeface="Times New Roman" panose="02020603050405020304" pitchFamily="18" charset="0"/>
              </a:defRPr>
            </a:lvl1pPr>
          </a:lstStyle>
          <a:p>
            <a:fld id="{6575F2CA-CAD0-44BE-99AC-6215CF11BEBA}"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defTabSz="928688" eaLnBrk="0" hangingPunct="0">
              <a:defRPr sz="2400">
                <a:solidFill>
                  <a:schemeClr val="tx1"/>
                </a:solidFill>
                <a:latin typeface="Arial" charset="0"/>
              </a:defRPr>
            </a:lvl1pPr>
            <a:lvl2pPr marL="742950" indent="-285750" defTabSz="928688" eaLnBrk="0" hangingPunct="0">
              <a:defRPr sz="2400">
                <a:solidFill>
                  <a:schemeClr val="tx1"/>
                </a:solidFill>
                <a:latin typeface="Arial" charset="0"/>
              </a:defRPr>
            </a:lvl2pPr>
            <a:lvl3pPr marL="1143000" indent="-228600" defTabSz="928688" eaLnBrk="0" hangingPunct="0">
              <a:defRPr sz="2400">
                <a:solidFill>
                  <a:schemeClr val="tx1"/>
                </a:solidFill>
                <a:latin typeface="Arial" charset="0"/>
              </a:defRPr>
            </a:lvl3pPr>
            <a:lvl4pPr marL="1600200" indent="-228600" defTabSz="928688" eaLnBrk="0" hangingPunct="0">
              <a:defRPr sz="2400">
                <a:solidFill>
                  <a:schemeClr val="tx1"/>
                </a:solidFill>
                <a:latin typeface="Arial" charset="0"/>
              </a:defRPr>
            </a:lvl4pPr>
            <a:lvl5pPr marL="2057400" indent="-228600" defTabSz="928688" eaLnBrk="0" hangingPunct="0">
              <a:defRPr sz="2400">
                <a:solidFill>
                  <a:schemeClr val="tx1"/>
                </a:solidFill>
                <a:latin typeface="Arial" charset="0"/>
              </a:defRPr>
            </a:lvl5pPr>
            <a:lvl6pPr marL="2514600" indent="-228600" defTabSz="928688" eaLnBrk="0" fontAlgn="base" hangingPunct="0">
              <a:spcBef>
                <a:spcPct val="50000"/>
              </a:spcBef>
              <a:spcAft>
                <a:spcPct val="0"/>
              </a:spcAft>
              <a:buChar char="•"/>
              <a:defRPr sz="2400">
                <a:solidFill>
                  <a:schemeClr val="tx1"/>
                </a:solidFill>
                <a:latin typeface="Arial" charset="0"/>
              </a:defRPr>
            </a:lvl6pPr>
            <a:lvl7pPr marL="2971800" indent="-228600" defTabSz="928688" eaLnBrk="0" fontAlgn="base" hangingPunct="0">
              <a:spcBef>
                <a:spcPct val="50000"/>
              </a:spcBef>
              <a:spcAft>
                <a:spcPct val="0"/>
              </a:spcAft>
              <a:buChar char="•"/>
              <a:defRPr sz="2400">
                <a:solidFill>
                  <a:schemeClr val="tx1"/>
                </a:solidFill>
                <a:latin typeface="Arial" charset="0"/>
              </a:defRPr>
            </a:lvl7pPr>
            <a:lvl8pPr marL="3429000" indent="-228600" defTabSz="928688" eaLnBrk="0" fontAlgn="base" hangingPunct="0">
              <a:spcBef>
                <a:spcPct val="50000"/>
              </a:spcBef>
              <a:spcAft>
                <a:spcPct val="0"/>
              </a:spcAft>
              <a:buChar char="•"/>
              <a:defRPr sz="2400">
                <a:solidFill>
                  <a:schemeClr val="tx1"/>
                </a:solidFill>
                <a:latin typeface="Arial" charset="0"/>
              </a:defRPr>
            </a:lvl8pPr>
            <a:lvl9pPr marL="3886200" indent="-228600" defTabSz="928688" eaLnBrk="0" fontAlgn="base" hangingPunct="0">
              <a:spcBef>
                <a:spcPct val="50000"/>
              </a:spcBef>
              <a:spcAft>
                <a:spcPct val="0"/>
              </a:spcAft>
              <a:buChar char="•"/>
              <a:defRPr sz="2400">
                <a:solidFill>
                  <a:schemeClr val="tx1"/>
                </a:solidFill>
                <a:latin typeface="Arial" charset="0"/>
              </a:defRPr>
            </a:lvl9pPr>
          </a:lstStyle>
          <a:p>
            <a:pPr eaLnBrk="1" hangingPunct="1"/>
            <a:fld id="{B1D6C00E-4EAE-41CD-AB36-7548B3C04E32}" type="slidenum">
              <a:rPr lang="en-US" altLang="en-US" sz="1200">
                <a:solidFill>
                  <a:prstClr val="black"/>
                </a:solidFill>
                <a:latin typeface="Times New Roman" pitchFamily="18" charset="0"/>
              </a:rPr>
              <a:pPr eaLnBrk="1" hangingPunct="1"/>
              <a:t>1</a:t>
            </a:fld>
            <a:endParaRPr lang="en-US" altLang="en-US" sz="1200">
              <a:solidFill>
                <a:prstClr val="black"/>
              </a:solidFill>
              <a:latin typeface="Times New Roman"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r>
              <a:rPr lang="en-US" sz="1200" b="1" kern="1200" dirty="0" smtClean="0">
                <a:solidFill>
                  <a:schemeClr val="tx1"/>
                </a:solidFill>
                <a:effectLst/>
                <a:latin typeface="Arial" charset="0"/>
                <a:ea typeface="ＭＳ Ｐゴシック" charset="0"/>
                <a:cs typeface="ＭＳ Ｐゴシック" charset="0"/>
              </a:rPr>
              <a:t>2020/04-13-187(I)PP  </a:t>
            </a:r>
            <a:r>
              <a:rPr lang="en-US" sz="1200" kern="1200" dirty="0" smtClean="0">
                <a:solidFill>
                  <a:schemeClr val="tx1"/>
                </a:solidFill>
                <a:effectLst/>
                <a:latin typeface="Arial" charset="0"/>
                <a:ea typeface="ＭＳ Ｐゴシック" charset="0"/>
                <a:cs typeface="ＭＳ Ｐゴシック" charset="0"/>
              </a:rPr>
              <a:t>Original Author: Jay M Flowers</a:t>
            </a:r>
            <a:r>
              <a:rPr lang="de-DE" sz="1200" kern="1200" dirty="0" smtClean="0">
                <a:solidFill>
                  <a:schemeClr val="tx1"/>
                </a:solidFill>
                <a:effectLst/>
                <a:latin typeface="Arial" charset="0"/>
                <a:ea typeface="ＭＳ Ｐゴシック" charset="0"/>
                <a:cs typeface="ＭＳ Ｐゴシック" charset="0"/>
              </a:rPr>
              <a:t>; </a:t>
            </a:r>
            <a:r>
              <a:rPr lang="en-US" sz="1200" kern="1200" dirty="0" smtClean="0">
                <a:solidFill>
                  <a:schemeClr val="tx1"/>
                </a:solidFill>
                <a:effectLst/>
                <a:latin typeface="Arial" charset="0"/>
                <a:ea typeface="ＭＳ Ｐゴシック" charset="0"/>
                <a:cs typeface="ＭＳ Ｐゴシック" charset="0"/>
              </a:rPr>
              <a:t> POC Kevin Clover, AFS-850 Operations Lead, Office 562-888-2020</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ＭＳ Ｐゴシック" charset="0"/>
                <a:cs typeface="ＭＳ Ｐゴシック" charset="0"/>
              </a:rPr>
              <a:t>Presentation Note:  </a:t>
            </a:r>
            <a:r>
              <a:rPr lang="en-US" sz="1200" i="1" kern="1200" dirty="0" smtClean="0">
                <a:solidFill>
                  <a:schemeClr val="tx1"/>
                </a:solidFill>
                <a:effectLst/>
                <a:latin typeface="Arial" charset="0"/>
                <a:ea typeface="ＭＳ Ｐゴシック" charset="0"/>
                <a:cs typeface="ＭＳ Ｐゴシック" charset="0"/>
              </a:rPr>
              <a:t>This is the title slide </a:t>
            </a:r>
            <a:r>
              <a:rPr lang="en-US" sz="1200" i="1" kern="1200" smtClean="0">
                <a:solidFill>
                  <a:schemeClr val="tx1"/>
                </a:solidFill>
                <a:effectLst/>
                <a:latin typeface="Arial" charset="0"/>
                <a:ea typeface="ＭＳ Ｐゴシック" charset="0"/>
                <a:cs typeface="ＭＳ Ｐゴシック" charset="0"/>
              </a:rPr>
              <a:t>for </a:t>
            </a:r>
            <a:r>
              <a:rPr lang="en-US" sz="1200" b="1" i="1" kern="1200" smtClean="0">
                <a:solidFill>
                  <a:schemeClr val="tx1"/>
                </a:solidFill>
                <a:effectLst/>
                <a:latin typeface="Times New Roman" pitchFamily="18" charset="0"/>
                <a:ea typeface="+mn-ea"/>
                <a:cs typeface="+mn-cs"/>
              </a:rPr>
              <a:t>Stabilized Approaches &amp; Landings</a:t>
            </a:r>
            <a:r>
              <a:rPr lang="en-US" sz="1200" b="1" i="1" kern="1200" smtClean="0">
                <a:solidFill>
                  <a:schemeClr val="tx1"/>
                </a:solidFill>
                <a:effectLst/>
                <a:latin typeface="Arial" charset="0"/>
                <a:ea typeface="ＭＳ Ｐゴシック" charset="0"/>
                <a:cs typeface="ＭＳ Ｐゴシック" charset="0"/>
              </a:rPr>
              <a:t>.</a:t>
            </a:r>
            <a:endParaRPr lang="en-US" sz="1200" kern="1200" smtClean="0">
              <a:solidFill>
                <a:schemeClr val="tx1"/>
              </a:solidFill>
              <a:effectLst/>
              <a:latin typeface="Arial" charset="0"/>
              <a:ea typeface="ＭＳ Ｐゴシック" charset="0"/>
              <a:cs typeface="ＭＳ Ｐゴシック" charset="0"/>
            </a:endParaRPr>
          </a:p>
          <a:p>
            <a:pPr marL="171450" indent="-171450" eaLnBrk="1" hangingPunct="1">
              <a:buFont typeface="Arial" panose="020B0604020202020204" pitchFamily="34" charset="0"/>
              <a:buChar char="•"/>
            </a:pPr>
            <a:endParaRPr lang="en-US" b="1" i="0"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for an example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endParaRPr lang="en-US" sz="1200" kern="1200" dirty="0" smtClean="0">
              <a:solidFill>
                <a:schemeClr val="tx1"/>
              </a:solidFill>
              <a:effectLst/>
              <a:latin typeface="Arial" charset="0"/>
              <a:ea typeface="ＭＳ Ｐゴシック" charset="0"/>
              <a:cs typeface="ＭＳ Ｐゴシック" charset="0"/>
            </a:endParaRPr>
          </a:p>
          <a:p>
            <a:r>
              <a:rPr lang="en-US" sz="1200" b="1" kern="1200" dirty="0" smtClean="0">
                <a:solidFill>
                  <a:schemeClr val="tx1"/>
                </a:solidFill>
                <a:effectLst/>
                <a:latin typeface="Arial" charset="0"/>
                <a:ea typeface="ＭＳ Ｐゴシック" charset="0"/>
                <a:cs typeface="ＭＳ Ｐゴシック" charset="0"/>
              </a:rPr>
              <a:t>(Next Slide)</a:t>
            </a:r>
            <a:endParaRPr lang="en-US" altLang="en-US" dirty="0" smtClean="0"/>
          </a:p>
        </p:txBody>
      </p:sp>
    </p:spTree>
    <p:extLst>
      <p:ext uri="{BB962C8B-B14F-4D97-AF65-F5344CB8AC3E}">
        <p14:creationId xmlns:p14="http://schemas.microsoft.com/office/powerpoint/2010/main" val="1748945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a:t>
            </a:r>
            <a:r>
              <a:rPr lang="en-US" baseline="0" dirty="0" smtClean="0"/>
              <a:t> top five Humans Factors are:</a:t>
            </a:r>
          </a:p>
          <a:p>
            <a:endParaRPr lang="en-US" baseline="0" dirty="0" smtClean="0"/>
          </a:p>
          <a:p>
            <a:pPr marL="171450" indent="-171450">
              <a:buFont typeface="Arial" panose="020B0604020202020204" pitchFamily="34" charset="0"/>
              <a:buChar char="•"/>
              <a:defRPr/>
            </a:pPr>
            <a:r>
              <a:rPr lang="en-US" u="none" dirty="0" smtClean="0"/>
              <a:t>Use of Equipment and information</a:t>
            </a:r>
            <a:r>
              <a:rPr lang="en-US" dirty="0" smtClean="0"/>
              <a:t> – F</a:t>
            </a:r>
            <a:r>
              <a:rPr lang="en-US" baseline="0" dirty="0" smtClean="0"/>
              <a:t>amiliarity with the aircraft, aircraft systems, or flight characteristics.  </a:t>
            </a:r>
            <a:endParaRPr lang="en-US" dirty="0" smtClean="0"/>
          </a:p>
          <a:p>
            <a:pPr marL="171450" indent="-171450">
              <a:buFont typeface="Arial" panose="020B0604020202020204" pitchFamily="34" charset="0"/>
              <a:buChar char="•"/>
              <a:defRPr/>
            </a:pPr>
            <a:r>
              <a:rPr lang="en-US" u="none" dirty="0" smtClean="0"/>
              <a:t>Action – Failed to act or react to the situation / “Never seen this before”</a:t>
            </a:r>
          </a:p>
          <a:p>
            <a:pPr marL="171450" indent="-171450">
              <a:buFont typeface="Arial" panose="020B0604020202020204" pitchFamily="34" charset="0"/>
              <a:buChar char="•"/>
              <a:defRPr/>
            </a:pPr>
            <a:r>
              <a:rPr lang="en-US" u="none" dirty="0" smtClean="0"/>
              <a:t>Information Processing and ADM – Poor recognition skills or lack of ADM</a:t>
            </a:r>
          </a:p>
          <a:p>
            <a:pPr marL="171450" indent="-171450">
              <a:buFont typeface="Arial" panose="020B0604020202020204" pitchFamily="34" charset="0"/>
              <a:buChar char="•"/>
              <a:defRPr/>
            </a:pPr>
            <a:r>
              <a:rPr lang="en-US" u="none" dirty="0" smtClean="0"/>
              <a:t>Attention and Monitoring – Wasn’t paying attention / distracted.</a:t>
            </a:r>
          </a:p>
          <a:p>
            <a:pPr marL="171450" indent="-171450">
              <a:buFont typeface="Arial" panose="020B0604020202020204" pitchFamily="34" charset="0"/>
              <a:buChar char="•"/>
              <a:defRPr/>
            </a:pPr>
            <a:r>
              <a:rPr lang="en-US" u="none" dirty="0" smtClean="0"/>
              <a:t>Planning and Preparation – Didn’t look, forgot, didn’t know. </a:t>
            </a:r>
          </a:p>
          <a:p>
            <a:pPr>
              <a:defRPr/>
            </a:pPr>
            <a:endParaRPr lang="en-US" sz="800" u="sng" dirty="0" smtClean="0"/>
          </a:p>
          <a:p>
            <a:pPr marL="0" indent="0">
              <a:buFontTx/>
              <a:buNone/>
              <a:defRPr/>
            </a:pPr>
            <a:r>
              <a:rPr lang="en-US" u="sng" dirty="0" smtClean="0"/>
              <a:t>Honorable Mention:</a:t>
            </a:r>
          </a:p>
          <a:p>
            <a:pPr>
              <a:defRPr/>
            </a:pPr>
            <a:endParaRPr lang="en-US" u="sng" dirty="0" smtClean="0"/>
          </a:p>
          <a:p>
            <a:pPr marL="171450" indent="-171450">
              <a:buFont typeface="Arial" panose="020B0604020202020204" pitchFamily="34" charset="0"/>
              <a:buChar char="•"/>
              <a:defRPr/>
            </a:pPr>
            <a:r>
              <a:rPr lang="en-US" u="none" dirty="0" smtClean="0"/>
              <a:t>Experience and Qualifications – Didn’t know or have experienced the situation before.</a:t>
            </a:r>
          </a:p>
          <a:p>
            <a:pPr marL="171450" indent="-171450">
              <a:buFont typeface="Arial" panose="020B0604020202020204" pitchFamily="34" charset="0"/>
              <a:buChar char="•"/>
              <a:defRPr/>
            </a:pPr>
            <a:r>
              <a:rPr lang="en-US" u="none" dirty="0" smtClean="0"/>
              <a:t>Perception, Orientation, or Illusion – Thought but did not know</a:t>
            </a:r>
          </a:p>
          <a:p>
            <a:pPr marL="0" indent="0">
              <a:buFont typeface="Arial" panose="020B0604020202020204" pitchFamily="34" charset="0"/>
              <a:buNone/>
              <a:defRPr/>
            </a:pPr>
            <a:endParaRPr lang="en-US" u="none" dirty="0" smtClean="0"/>
          </a:p>
          <a:p>
            <a:pPr marL="0" indent="0">
              <a:buFont typeface="Arial" panose="020B0604020202020204" pitchFamily="34" charset="0"/>
              <a:buNone/>
              <a:defRPr/>
            </a:pPr>
            <a:r>
              <a:rPr lang="en-US" u="none" dirty="0" smtClean="0"/>
              <a:t>All</a:t>
            </a:r>
            <a:r>
              <a:rPr lang="en-US" u="none" baseline="0" dirty="0" smtClean="0"/>
              <a:t> can be controlled or managed through additional Flight Instruction.</a:t>
            </a:r>
            <a:endParaRPr lang="en-US" u="none" dirty="0" smtClean="0"/>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10</a:t>
            </a:fld>
            <a:endParaRPr lang="en-US" altLang="en-US"/>
          </a:p>
        </p:txBody>
      </p:sp>
    </p:spTree>
    <p:extLst>
      <p:ext uri="{BB962C8B-B14F-4D97-AF65-F5344CB8AC3E}">
        <p14:creationId xmlns:p14="http://schemas.microsoft.com/office/powerpoint/2010/main" val="227574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down the list,</a:t>
            </a:r>
            <a:r>
              <a:rPr lang="en-US" baseline="0" dirty="0" smtClean="0"/>
              <a:t> how many of these do you consider on every flight?</a:t>
            </a:r>
          </a:p>
          <a:p>
            <a:r>
              <a:rPr lang="en-US" baseline="0" dirty="0" smtClean="0"/>
              <a:t>Most pilots only consider the first four.</a:t>
            </a:r>
          </a:p>
          <a:p>
            <a:pPr marL="171450" indent="-171450">
              <a:buFont typeface="Arial" panose="020B0604020202020204" pitchFamily="34" charset="0"/>
              <a:buChar char="•"/>
            </a:pPr>
            <a:r>
              <a:rPr lang="en-US" baseline="0" dirty="0" smtClean="0"/>
              <a:t>Landing Distance</a:t>
            </a:r>
          </a:p>
          <a:p>
            <a:pPr marL="171450" indent="-171450">
              <a:buFont typeface="Arial" panose="020B0604020202020204" pitchFamily="34" charset="0"/>
              <a:buChar char="•"/>
            </a:pPr>
            <a:r>
              <a:rPr lang="en-US" baseline="0" dirty="0" smtClean="0"/>
              <a:t>Take-Off Distance</a:t>
            </a:r>
          </a:p>
          <a:p>
            <a:pPr marL="171450" indent="-171450">
              <a:buFont typeface="Arial" panose="020B0604020202020204" pitchFamily="34" charset="0"/>
              <a:buChar char="•"/>
            </a:pPr>
            <a:r>
              <a:rPr lang="en-US" baseline="0" dirty="0" smtClean="0"/>
              <a:t>Air Density</a:t>
            </a:r>
          </a:p>
          <a:p>
            <a:pPr marL="171450" indent="-171450">
              <a:buFont typeface="Arial" panose="020B0604020202020204" pitchFamily="34" charset="0"/>
              <a:buChar char="•"/>
            </a:pPr>
            <a:r>
              <a:rPr lang="en-US" baseline="0" dirty="0" smtClean="0"/>
              <a:t>Wind Direction</a:t>
            </a:r>
          </a:p>
          <a:p>
            <a:endParaRPr lang="en-US" baseline="0" dirty="0" smtClean="0"/>
          </a:p>
          <a:p>
            <a:r>
              <a:rPr lang="en-US" baseline="0" dirty="0" smtClean="0"/>
              <a:t>The others seem to be the forgotten hopefuls that most have NO idea what we are talking about, or rather have never taken the time to truly understand:</a:t>
            </a:r>
          </a:p>
          <a:p>
            <a:pPr marL="171450" indent="-171450">
              <a:buFont typeface="Arial" panose="020B0604020202020204" pitchFamily="34" charset="0"/>
              <a:buChar char="•"/>
            </a:pPr>
            <a:r>
              <a:rPr lang="en-US" dirty="0" smtClean="0"/>
              <a:t>Runway Slope </a:t>
            </a:r>
          </a:p>
          <a:p>
            <a:pPr marL="171450" indent="-171450">
              <a:buFont typeface="Arial" panose="020B0604020202020204" pitchFamily="34" charset="0"/>
              <a:buChar char="•"/>
            </a:pPr>
            <a:r>
              <a:rPr lang="en-US" dirty="0" smtClean="0"/>
              <a:t>Runway Surface</a:t>
            </a:r>
          </a:p>
          <a:p>
            <a:pPr marL="171450" indent="-171450">
              <a:buFont typeface="Arial" panose="020B0604020202020204" pitchFamily="34" charset="0"/>
              <a:buChar char="•"/>
            </a:pPr>
            <a:r>
              <a:rPr lang="en-US" dirty="0" smtClean="0"/>
              <a:t>Rain, Snow, and Ice</a:t>
            </a:r>
          </a:p>
          <a:p>
            <a:pPr marL="171450" indent="-171450">
              <a:buFont typeface="Arial" panose="020B0604020202020204" pitchFamily="34" charset="0"/>
              <a:buChar char="•"/>
            </a:pPr>
            <a:r>
              <a:rPr lang="en-US" dirty="0" smtClean="0"/>
              <a:t>Aircraft Health</a:t>
            </a:r>
          </a:p>
          <a:p>
            <a:pPr marL="171450" indent="-171450">
              <a:buFont typeface="Arial" panose="020B0604020202020204" pitchFamily="34" charset="0"/>
              <a:buChar char="•"/>
            </a:pPr>
            <a:r>
              <a:rPr lang="en-US" dirty="0" smtClean="0"/>
              <a:t>Pilot Proficiency</a:t>
            </a:r>
          </a:p>
          <a:p>
            <a:r>
              <a:rPr lang="en-US" baseline="0" dirty="0" smtClean="0"/>
              <a:t>Generally, these forgotten few are only used by the commercial facet of aviation, right? </a:t>
            </a:r>
          </a:p>
          <a:p>
            <a:r>
              <a:rPr lang="en-US" baseline="0" dirty="0" smtClean="0"/>
              <a:t>Do they really affect your aircraft? </a:t>
            </a:r>
          </a:p>
          <a:p>
            <a:endParaRPr lang="en-US" baseline="0" dirty="0" smtClean="0"/>
          </a:p>
          <a:p>
            <a:r>
              <a:rPr lang="en-US" baseline="0" dirty="0" smtClean="0"/>
              <a:t>The fact of the matter is that the FAA have an expectation performance which is covered in the FARs.  Although book numbers are for the day they do not have to be exact to allow for a safe landing or takeoff.  For instance:</a:t>
            </a:r>
          </a:p>
          <a:p>
            <a:pPr marL="171450" indent="-171450">
              <a:buFont typeface="Arial" panose="020B0604020202020204" pitchFamily="34" charset="0"/>
              <a:buChar char="•"/>
            </a:pPr>
            <a:r>
              <a:rPr lang="en-US" baseline="0" dirty="0" smtClean="0"/>
              <a:t>If you take your aircraft, at gross weight</a:t>
            </a:r>
          </a:p>
          <a:p>
            <a:pPr marL="171450" indent="-171450">
              <a:buFont typeface="Arial" panose="020B0604020202020204" pitchFamily="34" charset="0"/>
              <a:buChar char="•"/>
            </a:pPr>
            <a:r>
              <a:rPr lang="en-US" baseline="0" dirty="0" smtClean="0"/>
              <a:t>Calculate the hottest day you may operate, say 95 degrees – if the temp is cooler, aircraft will perform better</a:t>
            </a:r>
          </a:p>
          <a:p>
            <a:pPr marL="171450" indent="-171450">
              <a:buFont typeface="Arial" panose="020B0604020202020204" pitchFamily="34" charset="0"/>
              <a:buChar char="•"/>
            </a:pPr>
            <a:r>
              <a:rPr lang="en-US" baseline="0" dirty="0" smtClean="0"/>
              <a:t>No wind – more wind, more lift, better</a:t>
            </a:r>
          </a:p>
          <a:p>
            <a:pPr marL="171450" indent="-171450">
              <a:buFont typeface="Arial" panose="020B0604020202020204" pitchFamily="34" charset="0"/>
              <a:buChar char="•"/>
            </a:pPr>
            <a:r>
              <a:rPr lang="en-US" baseline="0" dirty="0" smtClean="0"/>
              <a:t>No slope on the runway – This will be the only variable that will lead you back to the charts to confirm</a:t>
            </a:r>
          </a:p>
          <a:p>
            <a:pPr marL="171450" indent="-171450">
              <a:buFont typeface="Arial" panose="020B0604020202020204" pitchFamily="34" charset="0"/>
              <a:buChar char="•"/>
            </a:pPr>
            <a:r>
              <a:rPr lang="en-US" baseline="0" dirty="0" smtClean="0"/>
              <a:t>Dry surface – Best case, worst case would be a wet or snow covered runway</a:t>
            </a:r>
          </a:p>
          <a:p>
            <a:pPr marL="171450" indent="-171450">
              <a:buFont typeface="Arial" panose="020B0604020202020204" pitchFamily="34" charset="0"/>
              <a:buChar char="•"/>
            </a:pPr>
            <a:r>
              <a:rPr lang="en-US" baseline="0" dirty="0" smtClean="0"/>
              <a:t>Highest Altitude runway you plan to use – Lower the elevation the better the performance</a:t>
            </a:r>
          </a:p>
          <a:p>
            <a:r>
              <a:rPr lang="en-US" baseline="0" dirty="0" smtClean="0"/>
              <a:t>Calculate the take off distance and add 20 percent to your finding. Use that number as your Go-No Go” for flight planning.  The same can be done in cold climate but why.  We have already taken the worst case and calculated what is needed to remain safe.   </a:t>
            </a:r>
          </a:p>
          <a:p>
            <a:endParaRPr lang="en-US" baseline="0" dirty="0" smtClean="0"/>
          </a:p>
          <a:p>
            <a:r>
              <a:rPr lang="en-US" baseline="0" dirty="0" smtClean="0"/>
              <a:t>The same can be used for landing calculations.  Remember, ‘Reasonable expectation of performance”.</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11</a:t>
            </a:fld>
            <a:endParaRPr lang="en-US" altLang="en-US"/>
          </a:p>
        </p:txBody>
      </p:sp>
    </p:spTree>
    <p:extLst>
      <p:ext uri="{BB962C8B-B14F-4D97-AF65-F5344CB8AC3E}">
        <p14:creationId xmlns:p14="http://schemas.microsoft.com/office/powerpoint/2010/main" val="4065300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my aircraft performing</a:t>
            </a:r>
            <a:r>
              <a:rPr lang="en-US" baseline="0" dirty="0" smtClean="0"/>
              <a:t> as expected?</a:t>
            </a:r>
          </a:p>
          <a:p>
            <a:endParaRPr lang="en-US" baseline="0" dirty="0" smtClean="0"/>
          </a:p>
          <a:p>
            <a:r>
              <a:rPr lang="en-US" baseline="0" dirty="0" smtClean="0"/>
              <a:t>There is a way to figure this out:</a:t>
            </a:r>
          </a:p>
          <a:p>
            <a:pPr marL="0" indent="0">
              <a:buFontTx/>
              <a:buNone/>
            </a:pPr>
            <a:endParaRPr lang="en-US" kern="0" dirty="0" smtClean="0">
              <a:ea typeface="ＭＳ Ｐゴシック" pitchFamily="34" charset="-128"/>
            </a:endParaRPr>
          </a:p>
          <a:p>
            <a:pPr marL="0" indent="0">
              <a:buFontTx/>
              <a:buNone/>
            </a:pPr>
            <a:r>
              <a:rPr lang="en-US" b="1" kern="0" dirty="0" smtClean="0">
                <a:ea typeface="ＭＳ Ｐゴシック" pitchFamily="34" charset="-128"/>
              </a:rPr>
              <a:t>No Obstructions 50/70 Rule:</a:t>
            </a:r>
          </a:p>
          <a:p>
            <a:pPr marL="0" indent="0">
              <a:buFontTx/>
              <a:buNone/>
            </a:pPr>
            <a:r>
              <a:rPr lang="en-US" b="0" kern="0" dirty="0" smtClean="0">
                <a:ea typeface="ＭＳ Ｐゴシック" pitchFamily="34" charset="-128"/>
              </a:rPr>
              <a:t>50% down the runway / 70% of your 60 kts. rotation speed or 42kts. </a:t>
            </a:r>
          </a:p>
          <a:p>
            <a:pPr marL="0" lvl="1" indent="0">
              <a:buFontTx/>
              <a:buNone/>
            </a:pPr>
            <a:r>
              <a:rPr lang="en-US" sz="2800" b="1" kern="0" dirty="0" smtClean="0">
                <a:ea typeface="ＭＳ Ｐゴシック" pitchFamily="34" charset="-128"/>
              </a:rPr>
              <a:t>Obstructions 30/70 Rule:</a:t>
            </a:r>
            <a:endParaRPr lang="en-US" sz="2800" b="0" kern="0" dirty="0" smtClean="0">
              <a:ea typeface="ＭＳ Ｐゴシック" pitchFamily="34" charset="-128"/>
            </a:endParaRPr>
          </a:p>
          <a:p>
            <a:pPr marL="0" lvl="1" indent="0">
              <a:buFontTx/>
              <a:buNone/>
            </a:pPr>
            <a:r>
              <a:rPr lang="en-US" b="0" kern="0" dirty="0" smtClean="0">
                <a:ea typeface="ＭＳ Ｐゴシック" pitchFamily="34" charset="-128"/>
              </a:rPr>
              <a:t>30% down the runway /  70% of your 60 kts. rotation speed or 42kts.</a:t>
            </a:r>
            <a:endParaRPr lang="en-US" baseline="0" dirty="0" smtClean="0"/>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12</a:t>
            </a:fld>
            <a:endParaRPr lang="en-US" altLang="en-US"/>
          </a:p>
        </p:txBody>
      </p:sp>
    </p:spTree>
    <p:extLst>
      <p:ext uri="{BB962C8B-B14F-4D97-AF65-F5344CB8AC3E}">
        <p14:creationId xmlns:p14="http://schemas.microsoft.com/office/powerpoint/2010/main" val="1655096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pitchFamily="18" charset="0"/>
                <a:ea typeface="ＭＳ Ｐゴシック" pitchFamily="34" charset="-128"/>
              </a:rPr>
              <a:t>You’ll want to be stabilized on final approach with full flaps at 1.3 times the stalling speed in landing configuration.</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Don’t cut your final short.  Make it long enough to be stabile and go around if you’re unstable.  </a:t>
            </a:r>
          </a:p>
          <a:p>
            <a:endParaRPr lang="en-US" dirty="0" smtClean="0">
              <a:latin typeface="Times New Roman" pitchFamily="18" charset="0"/>
              <a:ea typeface="ＭＳ Ｐゴシック" pitchFamily="34" charset="-128"/>
            </a:endParaRPr>
          </a:p>
          <a:p>
            <a:r>
              <a:rPr lang="en-US" dirty="0" smtClean="0">
                <a:latin typeface="Times New Roman" pitchFamily="18" charset="0"/>
                <a:ea typeface="ＭＳ Ｐゴシック" pitchFamily="34" charset="-128"/>
              </a:rPr>
              <a:t>The photo on this slide is of an annual takeoff and landing competition held in Valdez, Alaska.  The video demonstrates the capabilities</a:t>
            </a:r>
            <a:r>
              <a:rPr lang="en-US" baseline="0" dirty="0" smtClean="0">
                <a:latin typeface="Times New Roman" pitchFamily="18" charset="0"/>
                <a:ea typeface="ＭＳ Ｐゴシック" pitchFamily="34" charset="-128"/>
              </a:rPr>
              <a:t> of both plane and pilot to land in highly volatile locations.  </a:t>
            </a:r>
            <a:r>
              <a:rPr lang="en-US" dirty="0" smtClean="0">
                <a:latin typeface="Times New Roman" pitchFamily="18" charset="0"/>
                <a:ea typeface="ＭＳ Ｐゴシック" pitchFamily="34" charset="-128"/>
              </a:rPr>
              <a:t>We strongly suggest you don’t try this at home without some quality instruction.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Let’s look at the certification process to find out more.</a:t>
            </a:r>
          </a:p>
          <a:p>
            <a:endParaRPr lang="en-US" b="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13</a:t>
            </a:fld>
            <a:endParaRPr lang="en-US" altLang="en-US"/>
          </a:p>
        </p:txBody>
      </p:sp>
    </p:spTree>
    <p:extLst>
      <p:ext uri="{BB962C8B-B14F-4D97-AF65-F5344CB8AC3E}">
        <p14:creationId xmlns:p14="http://schemas.microsoft.com/office/powerpoint/2010/main" val="979210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Preflight planning</a:t>
            </a:r>
            <a:r>
              <a:rPr lang="en-US" baseline="0" dirty="0" smtClean="0"/>
              <a:t> includes looking at your aircraft performance requirements for take-off and landing.  In order to understand the result of your data input, we must first consider the foundational expectation of the data we depend on.</a:t>
            </a:r>
            <a:endParaRPr lang="en-US" dirty="0" smtClean="0"/>
          </a:p>
          <a:p>
            <a:pPr marL="0" indent="0">
              <a:buNone/>
            </a:pPr>
            <a:r>
              <a:rPr lang="en-US" b="1" dirty="0" smtClean="0"/>
              <a:t>(Click)</a:t>
            </a:r>
          </a:p>
          <a:p>
            <a:pPr marL="0" indent="0">
              <a:buNone/>
            </a:pPr>
            <a:endParaRPr lang="en-US" dirty="0" smtClean="0"/>
          </a:p>
          <a:p>
            <a:pPr marL="0" indent="0">
              <a:buNone/>
            </a:pPr>
            <a:r>
              <a:rPr lang="en-US" dirty="0" smtClean="0"/>
              <a:t>14 CFR Part 23.2130 Landing in part states:</a:t>
            </a:r>
          </a:p>
          <a:p>
            <a:pPr marL="0" indent="0">
              <a:buNone/>
            </a:pPr>
            <a:r>
              <a:rPr lang="en-US" sz="1200" dirty="0" smtClean="0"/>
              <a:t>(b)</a:t>
            </a:r>
            <a:r>
              <a:rPr lang="en-US" sz="1200" b="0" dirty="0" smtClean="0"/>
              <a:t> The approach and landing speeds, configurations, and procedures, </a:t>
            </a:r>
            <a:r>
              <a:rPr lang="en-US" sz="1200" b="1" i="0" u="sng" dirty="0" smtClean="0"/>
              <a:t>which allow a pilot of average skill </a:t>
            </a:r>
            <a:r>
              <a:rPr lang="en-US" sz="1200" b="1" i="0" u="sng" dirty="0" smtClean="0">
                <a:solidFill>
                  <a:srgbClr val="00B050"/>
                </a:solidFill>
              </a:rPr>
              <a:t>to land within the published landing distance consistently </a:t>
            </a:r>
            <a:r>
              <a:rPr lang="en-US" sz="1200" b="0" i="0" dirty="0" smtClean="0"/>
              <a:t>and without causing damage or injury, and </a:t>
            </a:r>
            <a:r>
              <a:rPr lang="en-US" sz="1200" b="1" i="0" u="sng" dirty="0" smtClean="0">
                <a:solidFill>
                  <a:srgbClr val="00B050"/>
                </a:solidFill>
              </a:rPr>
              <a:t>which allow for a safe transition to the balked landing conditions </a:t>
            </a:r>
            <a:r>
              <a:rPr lang="en-US" sz="1200" b="0" dirty="0" smtClean="0"/>
              <a:t>of this part accounting for:</a:t>
            </a:r>
          </a:p>
          <a:p>
            <a:pPr marL="0" indent="0">
              <a:buNone/>
            </a:pPr>
            <a:r>
              <a:rPr lang="en-US" sz="1200" dirty="0" smtClean="0"/>
              <a:t>(1)</a:t>
            </a:r>
            <a:r>
              <a:rPr lang="en-US" sz="1200" b="0" dirty="0" smtClean="0"/>
              <a:t> Stall speed safety margin; and</a:t>
            </a:r>
          </a:p>
          <a:p>
            <a:pPr marL="0" indent="0">
              <a:buNone/>
            </a:pPr>
            <a:r>
              <a:rPr lang="en-US" sz="1200" dirty="0" smtClean="0"/>
              <a:t>(2)</a:t>
            </a:r>
            <a:r>
              <a:rPr lang="en-US" sz="1200" b="0" dirty="0" smtClean="0"/>
              <a:t> Minimum control speeds.</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14</a:t>
            </a:fld>
            <a:endParaRPr lang="en-US" altLang="en-US"/>
          </a:p>
        </p:txBody>
      </p:sp>
    </p:spTree>
    <p:extLst>
      <p:ext uri="{BB962C8B-B14F-4D97-AF65-F5344CB8AC3E}">
        <p14:creationId xmlns:p14="http://schemas.microsoft.com/office/powerpoint/2010/main" val="910787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ltLang="en-US" sz="1200" dirty="0" smtClean="0"/>
              <a:t>Here’s</a:t>
            </a:r>
            <a:r>
              <a:rPr lang="en-US" altLang="en-US" sz="1200" baseline="0" dirty="0" smtClean="0"/>
              <a:t> what most of you do not know about the certification process…</a:t>
            </a:r>
            <a:endParaRPr lang="en-US" altLang="en-US" sz="1200" dirty="0" smtClean="0"/>
          </a:p>
          <a:p>
            <a:pPr marL="0" indent="0">
              <a:buFontTx/>
              <a:buNone/>
            </a:pPr>
            <a:r>
              <a:rPr lang="en-US" altLang="en-US" sz="1200" b="1" dirty="0" smtClean="0"/>
              <a:t>(Click)</a:t>
            </a:r>
          </a:p>
          <a:p>
            <a:pPr marL="0" indent="0">
              <a:buFontTx/>
              <a:buNone/>
            </a:pPr>
            <a:endParaRPr lang="en-US" altLang="en-US" sz="1200" dirty="0" smtClean="0"/>
          </a:p>
          <a:p>
            <a:pPr marL="0" indent="0">
              <a:buFontTx/>
              <a:buNone/>
            </a:pPr>
            <a:r>
              <a:rPr lang="en-US" altLang="en-US" sz="1200" dirty="0" smtClean="0"/>
              <a:t>“Landing distances determined during certification are aimed at demonstrating the shortest landing distances… Therefore, the landing distances determined under 14 CFR Part 23.75</a:t>
            </a:r>
            <a:r>
              <a:rPr lang="en-US" altLang="en-US" sz="1200" dirty="0" smtClean="0">
                <a:solidFill>
                  <a:srgbClr val="FF0000"/>
                </a:solidFill>
              </a:rPr>
              <a:t> </a:t>
            </a:r>
            <a:r>
              <a:rPr lang="en-US" altLang="en-US" sz="1200" dirty="0" smtClean="0"/>
              <a:t>and 25.125 are </a:t>
            </a:r>
            <a:r>
              <a:rPr lang="en-US" altLang="en-US" sz="1200" i="1" u="sng" dirty="0" smtClean="0">
                <a:solidFill>
                  <a:srgbClr val="FF0000"/>
                </a:solidFill>
              </a:rPr>
              <a:t>much</a:t>
            </a:r>
            <a:r>
              <a:rPr lang="en-US" altLang="en-US" sz="1200" i="1" u="sng" dirty="0" smtClean="0">
                <a:solidFill>
                  <a:srgbClr val="0070C0"/>
                </a:solidFill>
              </a:rPr>
              <a:t> </a:t>
            </a:r>
            <a:r>
              <a:rPr lang="en-US" altLang="en-US" sz="1200" i="1" u="sng" dirty="0" smtClean="0">
                <a:solidFill>
                  <a:srgbClr val="FF0000"/>
                </a:solidFill>
              </a:rPr>
              <a:t>shorter than</a:t>
            </a:r>
            <a:r>
              <a:rPr lang="en-US" altLang="en-US" sz="1200" i="1" u="sng" dirty="0" smtClean="0">
                <a:solidFill>
                  <a:srgbClr val="0070C0"/>
                </a:solidFill>
              </a:rPr>
              <a:t> the landing distances achieved in normal operations</a:t>
            </a:r>
            <a:r>
              <a:rPr lang="en-US" altLang="en-US" sz="1200" dirty="0" smtClean="0"/>
              <a:t>”. </a:t>
            </a:r>
          </a:p>
          <a:p>
            <a:pPr marL="0" indent="0">
              <a:buFontTx/>
              <a:buNone/>
            </a:pPr>
            <a:r>
              <a:rPr lang="en-US" altLang="en-US" sz="1200" dirty="0" smtClean="0"/>
              <a:t>(AC 91-79, App. 1, p. 8)</a:t>
            </a:r>
          </a:p>
          <a:p>
            <a:pPr marL="0" indent="0">
              <a:buFontTx/>
              <a:buNone/>
            </a:pPr>
            <a:endParaRPr lang="en-US" altLang="en-US" sz="1200" dirty="0" smtClean="0"/>
          </a:p>
          <a:p>
            <a:pPr marL="0" indent="0">
              <a:buFontTx/>
              <a:buNone/>
            </a:pPr>
            <a:r>
              <a:rPr lang="en-US" altLang="en-US" sz="1200" dirty="0" smtClean="0"/>
              <a:t>What we should be asking ourselves</a:t>
            </a:r>
            <a:r>
              <a:rPr lang="en-US" altLang="en-US" sz="1200" baseline="0" dirty="0" smtClean="0"/>
              <a:t> is what is the real performance capability of “My” aircraft?</a:t>
            </a:r>
          </a:p>
          <a:p>
            <a:pPr marL="0" indent="0">
              <a:buFontTx/>
              <a:buNone/>
            </a:pPr>
            <a:r>
              <a:rPr lang="en-US" altLang="en-US" sz="1200" baseline="0" dirty="0" smtClean="0"/>
              <a:t>One of the topics we have covered over the years has to do with performance factors, yours and the aircrafts!  Challenge yourself and your CFI by paying attention to how your aircraft truly performs.</a:t>
            </a:r>
          </a:p>
          <a:p>
            <a:pPr marL="0" indent="0">
              <a:buFontTx/>
              <a:buNone/>
            </a:pPr>
            <a:r>
              <a:rPr lang="en-US" altLang="en-US" sz="1200" baseline="0" dirty="0" smtClean="0"/>
              <a:t>Make notes, compare with the performance charts in the AFM…yes, that manual located in the seat back next to you…!</a:t>
            </a:r>
            <a:endParaRPr lang="en-US" altLang="en-US" sz="1200" dirty="0" smtClean="0"/>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15</a:t>
            </a:fld>
            <a:endParaRPr lang="en-US" altLang="en-US"/>
          </a:p>
        </p:txBody>
      </p:sp>
    </p:spTree>
    <p:extLst>
      <p:ext uri="{BB962C8B-B14F-4D97-AF65-F5344CB8AC3E}">
        <p14:creationId xmlns:p14="http://schemas.microsoft.com/office/powerpoint/2010/main" val="575985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smtClean="0"/>
              <a:t>Now that we’ve defined the issue and how the FAA looks at certification,</a:t>
            </a:r>
            <a:r>
              <a:rPr lang="en-US" b="0" baseline="0" dirty="0" smtClean="0"/>
              <a:t> l</a:t>
            </a:r>
            <a:r>
              <a:rPr lang="en-US" b="0" dirty="0" smtClean="0"/>
              <a:t>et’s define what a stabilized approach is.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smtClean="0"/>
              <a:t>A </a:t>
            </a:r>
            <a:r>
              <a:rPr lang="en-US" b="1" i="0" u="sng" dirty="0" smtClean="0"/>
              <a:t>stabilized approach</a:t>
            </a:r>
            <a:r>
              <a:rPr lang="en-US" b="0" dirty="0" smtClean="0"/>
              <a:t> is one in which the pilot establishes and maintains a constant angle glidepath towards a predetermined point on the landing runway. It is based on the pilot's judgment of certain visual clues, and depends on the maintenance of a constant final descent airspeed and configuration.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t>(Next Slide)</a:t>
            </a:r>
          </a:p>
          <a:p>
            <a:endParaRPr lang="en-US"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16</a:t>
            </a:fld>
            <a:endParaRPr lang="en-US" altLang="en-US"/>
          </a:p>
        </p:txBody>
      </p:sp>
    </p:spTree>
    <p:extLst>
      <p:ext uri="{BB962C8B-B14F-4D97-AF65-F5344CB8AC3E}">
        <p14:creationId xmlns:p14="http://schemas.microsoft.com/office/powerpoint/2010/main" val="33069358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Times New Roman" pitchFamily="18" charset="0"/>
                <a:ea typeface="+mn-ea"/>
                <a:cs typeface="+mn-cs"/>
              </a:rPr>
              <a:t>For some of you, descent to a landing is not even a thought until you are within a few short miles of the airport.</a:t>
            </a:r>
          </a:p>
          <a:p>
            <a:endParaRPr lang="en-US" sz="1200" b="0" i="0" u="none" strike="noStrike" kern="1200" baseline="0" dirty="0" smtClean="0">
              <a:solidFill>
                <a:schemeClr val="tx1"/>
              </a:solidFill>
              <a:latin typeface="Times New Roman" pitchFamily="18" charset="0"/>
              <a:ea typeface="+mn-ea"/>
              <a:cs typeface="+mn-cs"/>
            </a:endParaRPr>
          </a:p>
          <a:p>
            <a:r>
              <a:rPr lang="en-US" sz="1200" b="0" i="0" u="none" strike="noStrike" kern="1200" baseline="0" dirty="0" smtClean="0">
                <a:solidFill>
                  <a:schemeClr val="tx1"/>
                </a:solidFill>
                <a:latin typeface="Times New Roman" pitchFamily="18" charset="0"/>
                <a:ea typeface="+mn-ea"/>
                <a:cs typeface="+mn-cs"/>
              </a:rPr>
              <a:t>The data in this depiction shows the optimum glide slope of 3 to 1 (3:1) as a blue line.  As you can see, glide slopes 1.3x and 1.5x steeper than normal call for greater rates of descent and it is noted that aircraft with these profiles have a higher risk of being unstable.  For purposes, the data was presented at 20nm, 15nm, 10nm, and 5nm from the point of touchdown.  With a 3:1 glide slope, you have a 50/50 chance of being stable when reaching 500 to 1,000 HAT. Why 50/50? This is because your descent ratio is only one of many factors (such as aircraft configuration) that determine whether your approach will be stable or not. </a:t>
            </a:r>
          </a:p>
          <a:p>
            <a:endParaRPr lang="en-US" sz="1200" b="0" i="0" u="none" strike="noStrike" kern="1200" baseline="0" dirty="0" smtClean="0">
              <a:solidFill>
                <a:schemeClr val="tx1"/>
              </a:solidFill>
              <a:latin typeface="Times New Roman" pitchFamily="18" charset="0"/>
              <a:ea typeface="+mn-ea"/>
              <a:cs typeface="+mn-cs"/>
            </a:endParaRPr>
          </a:p>
          <a:p>
            <a:r>
              <a:rPr lang="en-US" sz="1200" b="1" i="0" u="none" strike="noStrike" kern="1200" baseline="0" dirty="0" smtClean="0">
                <a:solidFill>
                  <a:schemeClr val="tx1"/>
                </a:solidFill>
                <a:latin typeface="Times New Roman" pitchFamily="18" charset="0"/>
                <a:ea typeface="+mn-ea"/>
                <a:cs typeface="+mn-cs"/>
              </a:rPr>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17</a:t>
            </a:fld>
            <a:endParaRPr lang="en-US" altLang="en-US"/>
          </a:p>
        </p:txBody>
      </p:sp>
    </p:spTree>
    <p:extLst>
      <p:ext uri="{BB962C8B-B14F-4D97-AF65-F5344CB8AC3E}">
        <p14:creationId xmlns:p14="http://schemas.microsoft.com/office/powerpoint/2010/main" val="2101083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Rate charts like the</a:t>
            </a:r>
            <a:r>
              <a:rPr lang="en-US" baseline="0" dirty="0" smtClean="0"/>
              <a:t> one you see here can be found in chart supplements or on the web.</a:t>
            </a:r>
          </a:p>
          <a:p>
            <a:endParaRPr lang="en-US" baseline="0" dirty="0" smtClean="0"/>
          </a:p>
          <a:p>
            <a:r>
              <a:rPr lang="en-US" b="1" baseline="0" dirty="0" smtClean="0"/>
              <a:t>Note: </a:t>
            </a:r>
            <a:r>
              <a:rPr lang="en-US" i="1" baseline="0" dirty="0" smtClean="0"/>
              <a:t>Give the attendees some time to look at the various numbers within the table.  Give them a common example such as 3.0 glide Slope (standard for most runways). </a:t>
            </a:r>
          </a:p>
          <a:p>
            <a:endParaRPr lang="en-US" baseline="0" dirty="0" smtClean="0"/>
          </a:p>
          <a:p>
            <a:r>
              <a:rPr lang="en-US" baseline="0" dirty="0" smtClean="0"/>
              <a:t>3.0 degree GS at 90 knots should give you a 485’/minute descent to the runway.  If you challenge yourself to making these numbers work you will eventually figure out what your aircraft needs to make it work.</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18</a:t>
            </a:fld>
            <a:endParaRPr lang="en-US" altLang="en-US"/>
          </a:p>
        </p:txBody>
      </p:sp>
    </p:spTree>
    <p:extLst>
      <p:ext uri="{BB962C8B-B14F-4D97-AF65-F5344CB8AC3E}">
        <p14:creationId xmlns:p14="http://schemas.microsoft.com/office/powerpoint/2010/main" val="2955805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stated</a:t>
            </a:r>
            <a:r>
              <a:rPr lang="en-US" baseline="0" dirty="0" smtClean="0"/>
              <a:t> here: </a:t>
            </a:r>
          </a:p>
          <a:p>
            <a:endParaRPr lang="en-US" baseline="0" dirty="0" smtClean="0"/>
          </a:p>
          <a:p>
            <a:pPr marL="0" indent="0">
              <a:buNone/>
              <a:defRPr/>
            </a:pPr>
            <a:r>
              <a:rPr lang="en-US" sz="1200" dirty="0" smtClean="0"/>
              <a:t>The aircraft </a:t>
            </a:r>
            <a:r>
              <a:rPr lang="en-US" sz="1200" i="1" u="sng" dirty="0" smtClean="0">
                <a:solidFill>
                  <a:srgbClr val="C00000"/>
                </a:solidFill>
              </a:rPr>
              <a:t>must</a:t>
            </a:r>
            <a:r>
              <a:rPr lang="en-US" sz="1200" dirty="0" smtClean="0"/>
              <a:t> be in the landing configuration, having flown </a:t>
            </a:r>
            <a:r>
              <a:rPr lang="en-US" sz="1200" i="1" u="sng" dirty="0" smtClean="0">
                <a:solidFill>
                  <a:srgbClr val="002060"/>
                </a:solidFill>
              </a:rPr>
              <a:t>a</a:t>
            </a:r>
            <a:r>
              <a:rPr lang="en-US" sz="1200" i="1" dirty="0" smtClean="0">
                <a:solidFill>
                  <a:srgbClr val="002060"/>
                </a:solidFill>
              </a:rPr>
              <a:t> </a:t>
            </a:r>
            <a:r>
              <a:rPr lang="en-US" sz="1200" i="1" u="sng" dirty="0" smtClean="0">
                <a:solidFill>
                  <a:srgbClr val="C00000"/>
                </a:solidFill>
              </a:rPr>
              <a:t>stabilized</a:t>
            </a:r>
            <a:r>
              <a:rPr lang="en-US" sz="1200" i="1" dirty="0" smtClean="0">
                <a:solidFill>
                  <a:srgbClr val="C00000"/>
                </a:solidFill>
              </a:rPr>
              <a:t> </a:t>
            </a:r>
            <a:r>
              <a:rPr lang="en-US" sz="1200" i="1" u="sng" dirty="0" smtClean="0">
                <a:solidFill>
                  <a:srgbClr val="002060"/>
                </a:solidFill>
              </a:rPr>
              <a:t>approach at a </a:t>
            </a:r>
          </a:p>
          <a:p>
            <a:pPr marL="0" indent="0">
              <a:buNone/>
              <a:defRPr/>
            </a:pPr>
            <a:r>
              <a:rPr lang="en-US" sz="1200" i="1" u="sng" dirty="0" smtClean="0">
                <a:solidFill>
                  <a:srgbClr val="002060"/>
                </a:solidFill>
              </a:rPr>
              <a:t>speed of not less than VREF down to a 50 foot height</a:t>
            </a:r>
            <a:r>
              <a:rPr lang="en-US" sz="1200" dirty="0" smtClean="0">
                <a:solidFill>
                  <a:srgbClr val="002060"/>
                </a:solidFill>
              </a:rPr>
              <a:t>,</a:t>
            </a:r>
            <a:r>
              <a:rPr lang="en-US" sz="1200" dirty="0" smtClean="0"/>
              <a:t> </a:t>
            </a:r>
            <a:r>
              <a:rPr lang="en-US" sz="1100" dirty="0" smtClean="0"/>
              <a:t>amongst other requirements. </a:t>
            </a:r>
            <a:endParaRPr lang="en-US" sz="1200" b="0" dirty="0" smtClean="0"/>
          </a:p>
          <a:p>
            <a:endParaRPr lang="en-US" dirty="0" smtClean="0"/>
          </a:p>
          <a:p>
            <a:r>
              <a:rPr lang="en-US" dirty="0" smtClean="0"/>
              <a:t>Keep in mind that the numbers as we sometimes call</a:t>
            </a:r>
            <a:r>
              <a:rPr lang="en-US" baseline="0" dirty="0" smtClean="0"/>
              <a:t> them are only as good as the pilot that truly uses them and understands what it takes to obtain the same final outcome as the manufacturer implies.</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19</a:t>
            </a:fld>
            <a:endParaRPr lang="en-US" altLang="en-US"/>
          </a:p>
        </p:txBody>
      </p:sp>
    </p:spTree>
    <p:extLst>
      <p:ext uri="{BB962C8B-B14F-4D97-AF65-F5344CB8AC3E}">
        <p14:creationId xmlns:p14="http://schemas.microsoft.com/office/powerpoint/2010/main" val="2063310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smtClean="0"/>
              <a:t>Presentation</a:t>
            </a:r>
            <a:r>
              <a:rPr lang="en-US" b="1" u="none" baseline="0" dirty="0" smtClean="0"/>
              <a:t> Note: </a:t>
            </a:r>
            <a:r>
              <a:rPr lang="en-US" b="0" u="none" baseline="0" dirty="0" smtClean="0"/>
              <a:t> </a:t>
            </a:r>
            <a:r>
              <a:rPr lang="en-US" sz="1200" i="1" kern="1200" dirty="0" smtClean="0">
                <a:solidFill>
                  <a:schemeClr val="tx1"/>
                </a:solidFill>
                <a:effectLst/>
                <a:latin typeface="Times New Roman" pitchFamily="18" charset="0"/>
                <a:ea typeface="+mn-ea"/>
                <a:cs typeface="+mn-cs"/>
              </a:rPr>
              <a:t>Here’s where you can discuss venue logistics, acknowledge sponsors, and deliver other information you want your audience to know in the beginning.  </a:t>
            </a:r>
            <a:endParaRPr lang="en-US" sz="1200" kern="1200" dirty="0" smtClean="0">
              <a:solidFill>
                <a:schemeClr val="tx1"/>
              </a:solidFill>
              <a:effectLst/>
              <a:latin typeface="Times New Roman" pitchFamily="18" charset="0"/>
              <a:ea typeface="+mn-ea"/>
              <a:cs typeface="+mn-cs"/>
            </a:endParaRPr>
          </a:p>
          <a:p>
            <a:endParaRPr lang="en-US" sz="1200" i="1" kern="1200" dirty="0" smtClean="0">
              <a:solidFill>
                <a:schemeClr val="tx1"/>
              </a:solidFill>
              <a:effectLst/>
              <a:latin typeface="Times New Roman" pitchFamily="18" charset="0"/>
              <a:ea typeface="+mn-ea"/>
              <a:cs typeface="+mn-cs"/>
            </a:endParaRPr>
          </a:p>
          <a:p>
            <a:r>
              <a:rPr lang="en-US" sz="1200" i="1" kern="1200" dirty="0" smtClean="0">
                <a:solidFill>
                  <a:schemeClr val="tx1"/>
                </a:solidFill>
                <a:effectLst/>
                <a:latin typeface="Times New Roman" pitchFamily="18" charset="0"/>
                <a:ea typeface="+mn-ea"/>
                <a:cs typeface="+mn-cs"/>
              </a:rPr>
              <a:t>You can add slides after this one to fit your situation. </a:t>
            </a:r>
          </a:p>
          <a:p>
            <a:endParaRPr lang="en-US" sz="1200" b="1" i="1" u="none" kern="1200" dirty="0" smtClean="0">
              <a:solidFill>
                <a:schemeClr val="tx1"/>
              </a:solidFill>
              <a:effectLst/>
              <a:latin typeface="Times New Roman" pitchFamily="18" charset="0"/>
              <a:ea typeface="+mn-ea"/>
              <a:cs typeface="+mn-cs"/>
            </a:endParaRPr>
          </a:p>
          <a:p>
            <a:r>
              <a:rPr lang="en-US" sz="1200" b="1" i="0" u="none" kern="1200" dirty="0" smtClean="0">
                <a:solidFill>
                  <a:schemeClr val="tx1"/>
                </a:solidFill>
                <a:effectLst/>
                <a:latin typeface="Times New Roman" pitchFamily="18" charset="0"/>
                <a:ea typeface="+mn-ea"/>
                <a:cs typeface="+mn-cs"/>
              </a:rPr>
              <a:t>(Next</a:t>
            </a:r>
            <a:r>
              <a:rPr lang="en-US" sz="1200" b="1" i="0" u="none" kern="1200" baseline="0" dirty="0" smtClean="0">
                <a:solidFill>
                  <a:schemeClr val="tx1"/>
                </a:solidFill>
                <a:effectLst/>
                <a:latin typeface="Times New Roman" pitchFamily="18" charset="0"/>
                <a:ea typeface="+mn-ea"/>
                <a:cs typeface="+mn-cs"/>
              </a:rPr>
              <a:t> Slide)</a:t>
            </a:r>
            <a:endParaRPr lang="en-US" b="1" i="0" u="none"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dirty="0"/>
          </a:p>
        </p:txBody>
      </p:sp>
    </p:spTree>
    <p:extLst>
      <p:ext uri="{BB962C8B-B14F-4D97-AF65-F5344CB8AC3E}">
        <p14:creationId xmlns:p14="http://schemas.microsoft.com/office/powerpoint/2010/main" val="1316263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altLang="en-US" sz="3200" b="0" dirty="0" smtClean="0"/>
              <a:t>Airborne Distance </a:t>
            </a:r>
          </a:p>
          <a:p>
            <a:pPr marL="457200" lvl="0" indent="-457200">
              <a:buFont typeface="Arial" panose="020B0604020202020204" pitchFamily="34" charset="0"/>
              <a:buChar char="•"/>
            </a:pPr>
            <a:r>
              <a:rPr lang="en-US" altLang="en-US" sz="2800" dirty="0" smtClean="0"/>
              <a:t>3 or 3½ degree approach path</a:t>
            </a:r>
          </a:p>
          <a:p>
            <a:pPr marL="457200" lvl="0" indent="-457200">
              <a:buFont typeface="Arial" panose="020B0604020202020204" pitchFamily="34" charset="0"/>
              <a:buChar char="•"/>
            </a:pPr>
            <a:r>
              <a:rPr lang="en-US" altLang="en-US" sz="2800" dirty="0" smtClean="0"/>
              <a:t>Sink rates as much as 8 feet per second at touchdown (480 fpm)</a:t>
            </a:r>
          </a:p>
          <a:p>
            <a:endParaRPr lang="en-US" dirty="0" smtClean="0"/>
          </a:p>
          <a:p>
            <a:r>
              <a:rPr lang="en-US" dirty="0" smtClean="0"/>
              <a:t>As you can</a:t>
            </a:r>
            <a:r>
              <a:rPr lang="en-US" baseline="0" dirty="0" smtClean="0"/>
              <a:t> see, a 3 – 3.5 degree glideslope is part of certification criteria.</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20</a:t>
            </a:fld>
            <a:endParaRPr lang="en-US" altLang="en-US"/>
          </a:p>
        </p:txBody>
      </p:sp>
    </p:spTree>
    <p:extLst>
      <p:ext uri="{BB962C8B-B14F-4D97-AF65-F5344CB8AC3E}">
        <p14:creationId xmlns:p14="http://schemas.microsoft.com/office/powerpoint/2010/main" val="3348162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3200" b="0" dirty="0" smtClean="0"/>
              <a:t>Distances are treated in two parts: </a:t>
            </a:r>
          </a:p>
          <a:p>
            <a:pPr marL="457200" lvl="0" indent="-457200">
              <a:buFont typeface="Arial" panose="020B0604020202020204" pitchFamily="34" charset="0"/>
              <a:buChar char="•"/>
              <a:defRPr/>
            </a:pPr>
            <a:r>
              <a:rPr lang="en-US" sz="2800" dirty="0" smtClean="0"/>
              <a:t>the airborne distance from 50 feet to touchdown, and</a:t>
            </a:r>
          </a:p>
          <a:p>
            <a:pPr marL="457200" lvl="0" indent="-457200">
              <a:buFont typeface="Arial" panose="020B0604020202020204" pitchFamily="34" charset="0"/>
              <a:buChar char="•"/>
              <a:defRPr/>
            </a:pPr>
            <a:r>
              <a:rPr lang="en-US" sz="2800" dirty="0" smtClean="0"/>
              <a:t>the ground distance from touchdown to stop</a:t>
            </a:r>
            <a:endParaRPr lang="en-US" dirty="0" smtClean="0"/>
          </a:p>
          <a:p>
            <a:endParaRPr lang="en-US" dirty="0" smtClean="0"/>
          </a:p>
          <a:p>
            <a:r>
              <a:rPr lang="en-US" dirty="0" smtClean="0"/>
              <a:t>Actual Landing distances will differ but here is the basic certification</a:t>
            </a:r>
            <a:r>
              <a:rPr lang="en-US" baseline="0" dirty="0" smtClean="0"/>
              <a:t> expected process.  It is like landing the aircraft three times, take the average and viola! …maybe take the longest and use that would be better.</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84EB5229-E356-4FC4-9F83-F9BECF1ABB50}" type="slidenum">
              <a:rPr lang="en-US" altLang="en-US" smtClean="0"/>
              <a:pPr/>
              <a:t>21</a:t>
            </a:fld>
            <a:endParaRPr lang="en-US" altLang="en-US"/>
          </a:p>
        </p:txBody>
      </p:sp>
    </p:spTree>
    <p:extLst>
      <p:ext uri="{BB962C8B-B14F-4D97-AF65-F5344CB8AC3E}">
        <p14:creationId xmlns:p14="http://schemas.microsoft.com/office/powerpoint/2010/main" val="305180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b="0" dirty="0" smtClean="0"/>
              <a:t>Ground Distance, transition within 2 sec,</a:t>
            </a:r>
            <a:r>
              <a:rPr lang="en-US" altLang="en-US" sz="1200" b="0" baseline="0" dirty="0" smtClean="0"/>
              <a:t> and all b</a:t>
            </a:r>
            <a:r>
              <a:rPr lang="en-US" altLang="en-US" sz="1200" b="0" dirty="0" smtClean="0"/>
              <a:t>ased on </a:t>
            </a:r>
            <a:r>
              <a:rPr lang="en-US" altLang="en-US" sz="1200" i="1" u="sng" dirty="0" smtClean="0"/>
              <a:t>FULL Braking!</a:t>
            </a:r>
            <a:r>
              <a:rPr lang="en-US" altLang="en-US" sz="1200" b="0" dirty="0" smtClean="0"/>
              <a:t> </a:t>
            </a:r>
          </a:p>
          <a:p>
            <a:endParaRPr lang="en-US" altLang="en-US" dirty="0" smtClean="0"/>
          </a:p>
          <a:p>
            <a:r>
              <a:rPr lang="en-US" altLang="en-US" b="1" dirty="0" smtClean="0"/>
              <a:t>Note: </a:t>
            </a:r>
            <a:r>
              <a:rPr lang="en-US" altLang="en-US" dirty="0" smtClean="0"/>
              <a:t> </a:t>
            </a:r>
            <a:r>
              <a:rPr lang="en-US" altLang="en-US" i="1" dirty="0" smtClean="0"/>
              <a:t>Criteria for the certification</a:t>
            </a:r>
            <a:r>
              <a:rPr lang="en-US" altLang="en-US" i="1" baseline="0" dirty="0" smtClean="0"/>
              <a:t> of Part 23 Aircraft can be found in </a:t>
            </a:r>
            <a:r>
              <a:rPr lang="en-US" altLang="en-US" i="1" dirty="0" smtClean="0"/>
              <a:t>AC23-19A.</a:t>
            </a:r>
          </a:p>
          <a:p>
            <a:endParaRPr lang="en-US" altLang="en-US" dirty="0" smtClean="0"/>
          </a:p>
          <a:p>
            <a:r>
              <a:rPr lang="en-US" altLang="en-US" b="1" dirty="0" smtClean="0"/>
              <a:t>(Next Slide) </a:t>
            </a:r>
          </a:p>
        </p:txBody>
      </p:sp>
      <p:sp>
        <p:nvSpPr>
          <p:cNvPr id="61444" name="Slide Number Placeholder 3"/>
          <p:cNvSpPr>
            <a:spLocks noGrp="1"/>
          </p:cNvSpPr>
          <p:nvPr>
            <p:ph type="sldNum" sz="quarter" idx="5"/>
          </p:nvPr>
        </p:nvSpPr>
        <p:spPr>
          <a:noFill/>
        </p:spPr>
        <p:txBody>
          <a:bodyPr/>
          <a:lstStyle>
            <a:lvl1pPr defTabSz="928688" eaLnBrk="0" hangingPunct="0">
              <a:defRPr sz="2400">
                <a:solidFill>
                  <a:schemeClr val="tx1"/>
                </a:solidFill>
                <a:latin typeface="Arial" panose="020B0604020202020204" pitchFamily="34" charset="0"/>
              </a:defRPr>
            </a:lvl1pPr>
            <a:lvl2pPr marL="742950" indent="-285750" defTabSz="928688" eaLnBrk="0" hangingPunct="0">
              <a:defRPr sz="2400">
                <a:solidFill>
                  <a:schemeClr val="tx1"/>
                </a:solidFill>
                <a:latin typeface="Arial" panose="020B0604020202020204" pitchFamily="34" charset="0"/>
              </a:defRPr>
            </a:lvl2pPr>
            <a:lvl3pPr marL="1143000" indent="-228600" defTabSz="928688" eaLnBrk="0" hangingPunct="0">
              <a:defRPr sz="2400">
                <a:solidFill>
                  <a:schemeClr val="tx1"/>
                </a:solidFill>
                <a:latin typeface="Arial" panose="020B0604020202020204" pitchFamily="34" charset="0"/>
              </a:defRPr>
            </a:lvl3pPr>
            <a:lvl4pPr marL="1600200" indent="-228600" defTabSz="928688" eaLnBrk="0" hangingPunct="0">
              <a:defRPr sz="2400">
                <a:solidFill>
                  <a:schemeClr val="tx1"/>
                </a:solidFill>
                <a:latin typeface="Arial" panose="020B0604020202020204" pitchFamily="34" charset="0"/>
              </a:defRPr>
            </a:lvl4pPr>
            <a:lvl5pPr marL="2057400" indent="-228600" defTabSz="928688" eaLnBrk="0" hangingPunct="0">
              <a:defRPr sz="2400">
                <a:solidFill>
                  <a:schemeClr val="tx1"/>
                </a:solidFill>
                <a:latin typeface="Arial" panose="020B0604020202020204" pitchFamily="34" charset="0"/>
              </a:defRPr>
            </a:lvl5pPr>
            <a:lvl6pPr marL="25146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318FC447-85B1-4975-ABEC-CC1192E7C621}" type="slidenum">
              <a:rPr lang="en-US" altLang="en-US" sz="1200">
                <a:latin typeface="Times New Roman" panose="02020603050405020304" pitchFamily="18" charset="0"/>
              </a:rPr>
              <a:pPr eaLnBrk="1" hangingPunct="1"/>
              <a:t>22</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9313977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en-US" u="sng" dirty="0" smtClean="0"/>
              <a:t>According to AC 91-79</a:t>
            </a:r>
            <a:r>
              <a:rPr lang="en-US" dirty="0" smtClean="0"/>
              <a:t>: </a:t>
            </a:r>
          </a:p>
          <a:p>
            <a:pPr marL="0" indent="0">
              <a:buFontTx/>
              <a:buNone/>
              <a:defRPr/>
            </a:pPr>
            <a:endParaRPr lang="en-US" sz="1100" b="0" dirty="0" smtClean="0"/>
          </a:p>
          <a:p>
            <a:pPr marL="171450" indent="-171450">
              <a:spcBef>
                <a:spcPts val="0"/>
              </a:spcBef>
              <a:spcAft>
                <a:spcPts val="600"/>
              </a:spcAft>
              <a:buFont typeface="Arial" panose="020B0604020202020204" pitchFamily="34" charset="0"/>
              <a:buChar char="•"/>
              <a:defRPr/>
            </a:pPr>
            <a:r>
              <a:rPr lang="en-US" dirty="0" smtClean="0">
                <a:solidFill>
                  <a:srgbClr val="C00000"/>
                </a:solidFill>
              </a:rPr>
              <a:t>Failure to assess required landing distance</a:t>
            </a:r>
          </a:p>
          <a:p>
            <a:pPr marL="171450" indent="-171450">
              <a:spcBef>
                <a:spcPts val="0"/>
              </a:spcBef>
              <a:spcAft>
                <a:spcPts val="600"/>
              </a:spcAft>
              <a:buFont typeface="Arial" panose="020B0604020202020204" pitchFamily="34" charset="0"/>
              <a:buChar char="•"/>
              <a:defRPr/>
            </a:pPr>
            <a:r>
              <a:rPr lang="en-US" dirty="0" smtClean="0">
                <a:solidFill>
                  <a:srgbClr val="C00000"/>
                </a:solidFill>
              </a:rPr>
              <a:t>Un-stabilized Approach </a:t>
            </a:r>
            <a:endParaRPr lang="en-US" b="0" dirty="0" smtClean="0">
              <a:solidFill>
                <a:srgbClr val="C00000"/>
              </a:solidFill>
            </a:endParaRPr>
          </a:p>
          <a:p>
            <a:pPr marL="171450" indent="-171450">
              <a:spcBef>
                <a:spcPts val="0"/>
              </a:spcBef>
              <a:spcAft>
                <a:spcPts val="600"/>
              </a:spcAft>
              <a:buFont typeface="Arial" panose="020B0604020202020204" pitchFamily="34" charset="0"/>
              <a:buChar char="•"/>
              <a:defRPr/>
            </a:pPr>
            <a:r>
              <a:rPr lang="en-US" dirty="0" smtClean="0">
                <a:solidFill>
                  <a:srgbClr val="C00000"/>
                </a:solidFill>
              </a:rPr>
              <a:t>Excess Airspeed</a:t>
            </a:r>
            <a:r>
              <a:rPr lang="en-US" dirty="0" smtClean="0"/>
              <a:t> </a:t>
            </a:r>
            <a:endParaRPr lang="en-US" b="0" dirty="0" smtClean="0"/>
          </a:p>
          <a:p>
            <a:pPr marL="171450" indent="-171450">
              <a:spcBef>
                <a:spcPts val="0"/>
              </a:spcBef>
              <a:spcAft>
                <a:spcPts val="600"/>
              </a:spcAft>
              <a:buFont typeface="Arial" panose="020B0604020202020204" pitchFamily="34" charset="0"/>
              <a:buChar char="•"/>
              <a:defRPr/>
            </a:pPr>
            <a:r>
              <a:rPr lang="en-US" dirty="0" smtClean="0">
                <a:solidFill>
                  <a:srgbClr val="C00000"/>
                </a:solidFill>
              </a:rPr>
              <a:t>Excess Threshold Crossing Height</a:t>
            </a:r>
            <a:r>
              <a:rPr lang="en-US" dirty="0" smtClean="0"/>
              <a:t> </a:t>
            </a:r>
            <a:endParaRPr lang="en-US" b="0" dirty="0" smtClean="0"/>
          </a:p>
          <a:p>
            <a:pPr marL="171450" indent="-171450">
              <a:spcBef>
                <a:spcPts val="0"/>
              </a:spcBef>
              <a:spcAft>
                <a:spcPts val="600"/>
              </a:spcAft>
              <a:buFont typeface="Arial" panose="020B0604020202020204" pitchFamily="34" charset="0"/>
              <a:buChar char="•"/>
              <a:defRPr/>
            </a:pPr>
            <a:r>
              <a:rPr lang="en-US" dirty="0" smtClean="0">
                <a:solidFill>
                  <a:srgbClr val="C00000"/>
                </a:solidFill>
              </a:rPr>
              <a:t>Landing Long </a:t>
            </a:r>
          </a:p>
          <a:p>
            <a:pPr marL="457200" lvl="1" indent="0">
              <a:spcBef>
                <a:spcPts val="0"/>
              </a:spcBef>
              <a:spcAft>
                <a:spcPts val="600"/>
              </a:spcAft>
              <a:buNone/>
              <a:defRPr/>
            </a:pPr>
            <a:r>
              <a:rPr lang="en-US" sz="2000" dirty="0" smtClean="0"/>
              <a:t>(Beyond the touchdown zone) </a:t>
            </a:r>
            <a:endParaRPr lang="en-US" b="0" dirty="0" smtClean="0"/>
          </a:p>
          <a:p>
            <a:pPr marL="171450" indent="-171450">
              <a:spcBef>
                <a:spcPts val="0"/>
              </a:spcBef>
              <a:spcAft>
                <a:spcPts val="600"/>
              </a:spcAft>
              <a:buFont typeface="Arial" panose="020B0604020202020204" pitchFamily="34" charset="0"/>
              <a:buChar char="•"/>
              <a:defRPr/>
            </a:pPr>
            <a:r>
              <a:rPr lang="en-US" dirty="0" smtClean="0"/>
              <a:t>Adverse wind conditions </a:t>
            </a:r>
            <a:endParaRPr lang="en-US" b="0" dirty="0" smtClean="0"/>
          </a:p>
          <a:p>
            <a:pPr marL="0" indent="0">
              <a:spcBef>
                <a:spcPts val="0"/>
              </a:spcBef>
              <a:spcAft>
                <a:spcPts val="600"/>
              </a:spcAft>
              <a:buNone/>
              <a:defRPr/>
            </a:pPr>
            <a:r>
              <a:rPr lang="en-US" dirty="0" smtClean="0">
                <a:solidFill>
                  <a:srgbClr val="C00000"/>
                </a:solidFill>
              </a:rPr>
              <a:t> </a:t>
            </a:r>
            <a:endParaRPr lang="en-US" b="0" dirty="0" smtClean="0">
              <a:solidFill>
                <a:srgbClr val="C00000"/>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Per our advice and knowledge regarding safe landings, this AC outlines</a:t>
            </a:r>
            <a:r>
              <a:rPr lang="en-US" baseline="0" dirty="0" smtClean="0"/>
              <a:t> what you should be considering during </a:t>
            </a:r>
            <a:r>
              <a:rPr lang="en-US" i="1" u="sng" baseline="0" dirty="0" smtClean="0"/>
              <a:t>ALL</a:t>
            </a:r>
            <a:r>
              <a:rPr lang="en-US" baseline="0" dirty="0" smtClean="0"/>
              <a:t> runway operations.</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23</a:t>
            </a:fld>
            <a:endParaRPr lang="en-US" altLang="en-US"/>
          </a:p>
        </p:txBody>
      </p:sp>
    </p:spTree>
    <p:extLst>
      <p:ext uri="{BB962C8B-B14F-4D97-AF65-F5344CB8AC3E}">
        <p14:creationId xmlns:p14="http://schemas.microsoft.com/office/powerpoint/2010/main" val="2404102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I</a:t>
            </a:r>
            <a:r>
              <a:rPr lang="en-US" i="0" baseline="0" dirty="0" smtClean="0"/>
              <a:t> think one video is worth a thousand words.  </a:t>
            </a:r>
            <a:r>
              <a:rPr lang="en-US" i="1" baseline="0" dirty="0" smtClean="0"/>
              <a:t>(Play the video)</a:t>
            </a:r>
          </a:p>
          <a:p>
            <a:endParaRPr lang="en-US" i="0" baseline="0" dirty="0" smtClean="0"/>
          </a:p>
          <a:p>
            <a:r>
              <a:rPr lang="en-US" b="1" i="0" baseline="0" dirty="0" smtClean="0"/>
              <a:t>(Next Slide)</a:t>
            </a:r>
            <a:endParaRPr lang="en-US" b="1" i="0"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24</a:t>
            </a:fld>
            <a:endParaRPr lang="en-US" altLang="en-US"/>
          </a:p>
        </p:txBody>
      </p:sp>
    </p:spTree>
    <p:extLst>
      <p:ext uri="{BB962C8B-B14F-4D97-AF65-F5344CB8AC3E}">
        <p14:creationId xmlns:p14="http://schemas.microsoft.com/office/powerpoint/2010/main" val="3328963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3600" dirty="0" smtClean="0"/>
              <a:t>What is the VASI or PAPPI telling me?</a:t>
            </a:r>
          </a:p>
          <a:p>
            <a:pPr lvl="0"/>
            <a:r>
              <a:rPr lang="en-US" sz="3200" dirty="0" smtClean="0"/>
              <a:t>At 20 Feet above touchdown and 3</a:t>
            </a:r>
            <a:r>
              <a:rPr lang="en-US" sz="3200" dirty="0" smtClean="0">
                <a:sym typeface="Symbol" panose="05050102010706020507" pitchFamily="18" charset="2"/>
              </a:rPr>
              <a:t> GS - We will land ±, 387’ from that point on approach</a:t>
            </a:r>
          </a:p>
          <a:p>
            <a:pPr lvl="0"/>
            <a:r>
              <a:rPr lang="en-US" sz="3200" dirty="0" smtClean="0">
                <a:sym typeface="Symbol" panose="05050102010706020507" pitchFamily="18" charset="2"/>
              </a:rPr>
              <a:t>At 50 Feet above touchdown and 3 GS - We will land ±, 1000’ from that point on approach</a:t>
            </a:r>
          </a:p>
          <a:p>
            <a:pPr marL="0" indent="0" algn="ctr">
              <a:buNone/>
            </a:pPr>
            <a:endParaRPr lang="en-US" sz="3200" dirty="0" smtClean="0">
              <a:sym typeface="Symbol" panose="05050102010706020507" pitchFamily="18" charset="2"/>
            </a:endParaRPr>
          </a:p>
          <a:p>
            <a:r>
              <a:rPr lang="en-US" sz="1200" b="1" i="0" kern="1200" baseline="0" dirty="0" smtClean="0">
                <a:solidFill>
                  <a:schemeClr val="tx1"/>
                </a:solidFill>
                <a:effectLst/>
                <a:latin typeface="Times New Roman" pitchFamily="18" charset="0"/>
                <a:ea typeface="+mn-ea"/>
                <a:cs typeface="+mn-cs"/>
              </a:rPr>
              <a:t>(Next Slide)</a:t>
            </a:r>
            <a:endParaRPr lang="en-US" b="1" dirty="0"/>
          </a:p>
        </p:txBody>
      </p:sp>
      <p:sp>
        <p:nvSpPr>
          <p:cNvPr id="4" name="Slide Number Placeholder 3"/>
          <p:cNvSpPr>
            <a:spLocks noGrp="1"/>
          </p:cNvSpPr>
          <p:nvPr>
            <p:ph type="sldNum" sz="quarter" idx="10"/>
          </p:nvPr>
        </p:nvSpPr>
        <p:spPr/>
        <p:txBody>
          <a:bodyPr/>
          <a:lstStyle/>
          <a:p>
            <a:fld id="{84EB5229-E356-4FC4-9F83-F9BECF1ABB50}" type="slidenum">
              <a:rPr lang="en-US" altLang="en-US" smtClean="0"/>
              <a:pPr/>
              <a:t>25</a:t>
            </a:fld>
            <a:endParaRPr lang="en-US" altLang="en-US"/>
          </a:p>
        </p:txBody>
      </p:sp>
    </p:spTree>
    <p:extLst>
      <p:ext uri="{BB962C8B-B14F-4D97-AF65-F5344CB8AC3E}">
        <p14:creationId xmlns:p14="http://schemas.microsoft.com/office/powerpoint/2010/main" val="6040149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Departing Aircraft - fails to become airborne or successfully reject the take off before reaching the end of the designated runway.</a:t>
            </a:r>
          </a:p>
          <a:p>
            <a:endParaRPr lang="en-US" b="0" dirty="0" smtClean="0"/>
          </a:p>
          <a:p>
            <a:r>
              <a:rPr lang="en-US" b="0" dirty="0" smtClean="0"/>
              <a:t>Landing Aircraft - unable to stop before the end of the designated runway is reached.</a:t>
            </a:r>
          </a:p>
          <a:p>
            <a:endParaRPr lang="en-US" b="0" dirty="0" smtClean="0"/>
          </a:p>
          <a:p>
            <a:r>
              <a:rPr lang="en-US" b="0" dirty="0" smtClean="0"/>
              <a:t>Aircraft Taking Off  - rejecting take off or landing departs the side of the designated runway.</a:t>
            </a:r>
          </a:p>
          <a:p>
            <a:endParaRPr lang="en-US" dirty="0" smtClean="0"/>
          </a:p>
          <a:p>
            <a:r>
              <a:rPr lang="en-US" altLang="en-US" dirty="0" smtClean="0">
                <a:latin typeface="Tahoma" panose="020B0604030504040204" pitchFamily="34" charset="0"/>
                <a:cs typeface="Tahoma" panose="020B0604030504040204" pitchFamily="34" charset="0"/>
              </a:rPr>
              <a:t>A runway excursion occurs when an aircraft on a runway surface departs the end or the side of that runway surface.</a:t>
            </a:r>
            <a:endParaRPr lang="en-US" baseline="0" dirty="0" smtClean="0"/>
          </a:p>
          <a:p>
            <a:endParaRPr lang="en-US" b="1"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26</a:t>
            </a:fld>
            <a:endParaRPr lang="en-US" altLang="en-US"/>
          </a:p>
        </p:txBody>
      </p:sp>
    </p:spTree>
    <p:extLst>
      <p:ext uri="{BB962C8B-B14F-4D97-AF65-F5344CB8AC3E}">
        <p14:creationId xmlns:p14="http://schemas.microsoft.com/office/powerpoint/2010/main" val="2992459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altLang="en-US" b="0" dirty="0" smtClean="0"/>
                  <a:t>The Flight Safety Foundation (FSF) cites the major risk factors in landing excursions were:</a:t>
                </a:r>
                <a:endParaRPr lang="en-US" b="1" u="sng" dirty="0" smtClean="0"/>
              </a:p>
              <a:p>
                <a:r>
                  <a:rPr lang="en-US" b="1" u="sng" dirty="0" smtClean="0"/>
                  <a:t>Go-Around </a:t>
                </a:r>
                <a:r>
                  <a:rPr lang="en-US" dirty="0" smtClean="0"/>
                  <a:t>- When is the last time you actually had</a:t>
                </a:r>
                <a:r>
                  <a:rPr lang="en-US" baseline="0" dirty="0" smtClean="0"/>
                  <a:t> to GO-AROUND?</a:t>
                </a:r>
              </a:p>
              <a:p>
                <a:r>
                  <a:rPr lang="en-US" baseline="0" dirty="0" smtClean="0"/>
                  <a:t>Any luck at all says you have not since your flight instructor last pulled that “fuel truck on the runway!” ploy on you 25 years ago.  You need to practice if the mind and soul can perform this task without consequence.</a:t>
                </a:r>
              </a:p>
              <a:p>
                <a:r>
                  <a:rPr lang="en-US" b="1" u="sng" baseline="0" dirty="0" smtClean="0"/>
                  <a:t>Long Landings </a:t>
                </a:r>
                <a:r>
                  <a:rPr lang="en-US" baseline="0" dirty="0" smtClean="0"/>
                  <a:t>– 10,000 foot runway…understood but why?</a:t>
                </a:r>
              </a:p>
              <a:p>
                <a:r>
                  <a:rPr lang="en-US" baseline="0" dirty="0" smtClean="0"/>
                  <a:t>Ineffective braking – Nothing like that icy runway after a 14 day of hard flying!</a:t>
                </a:r>
              </a:p>
              <a:p>
                <a:r>
                  <a:rPr lang="en-US" b="1" u="sng" baseline="0" dirty="0" smtClean="0"/>
                  <a:t>Gear Malfunctions </a:t>
                </a:r>
                <a:r>
                  <a:rPr lang="en-US" baseline="0" dirty="0" smtClean="0"/>
                  <a:t>– “Well it’s been working fine all day…?”  When is the last time you actually lowered the gear or ran the process from the Emergency Checklist?  Maybe it’s time to dig under all that stuff between the seats and find the Emergency Gear Extension handle hiding under that cover that has the broken Zeus screw in the cover that may require a special tool to open…</a:t>
                </a:r>
              </a:p>
              <a:p>
                <a:r>
                  <a:rPr lang="en-US" b="1" u="sng" baseline="0" dirty="0" smtClean="0"/>
                  <a:t>Fast Approaches and Landings</a:t>
                </a:r>
                <a:r>
                  <a:rPr lang="en-US" baseline="0" dirty="0" smtClean="0"/>
                  <a:t> – landing at twice the </a:t>
                </a:r>
                <a:r>
                  <a:rPr lang="en-US" baseline="0" dirty="0" err="1" smtClean="0"/>
                  <a:t>VSo</a:t>
                </a:r>
                <a:r>
                  <a:rPr lang="en-US" baseline="0" dirty="0" smtClean="0"/>
                  <a:t> airspeed of the aircraft has 4 times more kinetic energy available for you to damage something if you leave the runway. (</a:t>
                </a:r>
                <a14:m>
                  <m:oMath xmlns:m="http://schemas.openxmlformats.org/officeDocument/2006/math">
                    <m:r>
                      <a:rPr lang="en-US" i="1" baseline="0" dirty="0" smtClean="0">
                        <a:latin typeface="Cambria Math" panose="02040503050406030204" pitchFamily="18" charset="0"/>
                      </a:rPr>
                      <m:t>𝐾𝐸</m:t>
                    </m:r>
                    <m:r>
                      <a:rPr lang="en-US" i="1" baseline="0" dirty="0" smtClean="0">
                        <a:latin typeface="Cambria Math" panose="02040503050406030204" pitchFamily="18" charset="0"/>
                      </a:rPr>
                      <m:t> = 1/2</m:t>
                    </m:r>
                    <m:r>
                      <a:rPr lang="en-US" i="1" baseline="0" dirty="0" smtClean="0">
                        <a:latin typeface="Cambria Math" panose="02040503050406030204" pitchFamily="18" charset="0"/>
                      </a:rPr>
                      <m:t>𝑀𝑎𝑠𝑠</m:t>
                    </m:r>
                    <m:r>
                      <a:rPr lang="en-US" i="1" baseline="0" dirty="0" smtClean="0">
                        <a:latin typeface="Cambria Math" panose="02040503050406030204" pitchFamily="18" charset="0"/>
                      </a:rPr>
                      <m:t> </m:t>
                    </m:r>
                    <m:r>
                      <a:rPr lang="en-US" i="1" baseline="0" dirty="0" smtClean="0">
                        <a:latin typeface="Cambria Math" panose="02040503050406030204" pitchFamily="18" charset="0"/>
                      </a:rPr>
                      <m:t>𝑋</m:t>
                    </m:r>
                    <m:r>
                      <a:rPr lang="en-US" i="1" baseline="0" dirty="0" smtClean="0">
                        <a:latin typeface="Cambria Math" panose="02040503050406030204" pitchFamily="18" charset="0"/>
                      </a:rPr>
                      <m:t> </m:t>
                    </m:r>
                    <m:r>
                      <a:rPr lang="en-US" i="1" baseline="0" dirty="0" smtClean="0">
                        <a:latin typeface="Cambria Math" panose="02040503050406030204" pitchFamily="18" charset="0"/>
                      </a:rPr>
                      <m:t>𝑉</m:t>
                    </m:r>
                    <m:r>
                      <a:rPr lang="en-US" i="1" baseline="0" dirty="0" smtClean="0">
                        <a:latin typeface="Cambria Math" panose="02040503050406030204" pitchFamily="18" charset="0"/>
                        <a:sym typeface="Symbol" panose="05050102010706020507" pitchFamily="18" charset="2"/>
                      </a:rPr>
                      <m:t>2)</m:t>
                    </m:r>
                  </m:oMath>
                </a14:m>
                <a:endParaRPr lang="en-US" baseline="0" dirty="0" smtClean="0"/>
              </a:p>
              <a:p>
                <a:endParaRPr lang="en-US" baseline="0" dirty="0" smtClean="0"/>
              </a:p>
              <a:p>
                <a:r>
                  <a:rPr lang="en-US" b="1" baseline="0" dirty="0" smtClean="0"/>
                  <a:t>(Next Slide)</a:t>
                </a:r>
              </a:p>
              <a:p>
                <a:endParaRPr lang="en-US" dirty="0"/>
              </a:p>
            </p:txBody>
          </p:sp>
        </mc:Choice>
        <mc:Fallback xmlns="">
          <p:sp>
            <p:nvSpPr>
              <p:cNvPr id="3" name="Notes Placeholder 2"/>
              <p:cNvSpPr>
                <a:spLocks noGrp="1"/>
              </p:cNvSpPr>
              <p:nvPr>
                <p:ph type="body" idx="1"/>
              </p:nvPr>
            </p:nvSpPr>
            <p:spPr/>
            <p:txBody>
              <a:bodyPr/>
              <a:lstStyle/>
              <a:p>
                <a:r>
                  <a:rPr lang="en-US" altLang="en-US" b="0" dirty="0" smtClean="0"/>
                  <a:t>The Flight Safety Foundation (FSF) cites the major risk factors in landing excursions were:</a:t>
                </a:r>
                <a:endParaRPr lang="en-US" b="1" u="sng" dirty="0" smtClean="0"/>
              </a:p>
              <a:p>
                <a:r>
                  <a:rPr lang="en-US" b="1" u="sng" dirty="0" smtClean="0"/>
                  <a:t>Go-Around </a:t>
                </a:r>
                <a:r>
                  <a:rPr lang="en-US" dirty="0" smtClean="0"/>
                  <a:t>- When is the last time you actually had</a:t>
                </a:r>
                <a:r>
                  <a:rPr lang="en-US" baseline="0" dirty="0" smtClean="0"/>
                  <a:t> to GO-AROUND?</a:t>
                </a:r>
              </a:p>
              <a:p>
                <a:r>
                  <a:rPr lang="en-US" baseline="0" dirty="0" smtClean="0"/>
                  <a:t>Any luck at all says you have not since your flight instructor last pulled that “fuel truck on the runway!” ploy on you 25 years ago.  You need to practice if the mind and soul can perform this task without consequence.</a:t>
                </a:r>
              </a:p>
              <a:p>
                <a:r>
                  <a:rPr lang="en-US" b="1" u="sng" baseline="0" dirty="0" smtClean="0"/>
                  <a:t>Long Landings </a:t>
                </a:r>
                <a:r>
                  <a:rPr lang="en-US" baseline="0" dirty="0" smtClean="0"/>
                  <a:t>– 10,000 foot runway…understood but why?</a:t>
                </a:r>
              </a:p>
              <a:p>
                <a:r>
                  <a:rPr lang="en-US" baseline="0" dirty="0" smtClean="0"/>
                  <a:t>Ineffective braking – Nothing like that icy runway after a 14 day of hard flying!</a:t>
                </a:r>
              </a:p>
              <a:p>
                <a:r>
                  <a:rPr lang="en-US" b="1" u="sng" baseline="0" dirty="0" smtClean="0"/>
                  <a:t>Gear Malfunctions </a:t>
                </a:r>
                <a:r>
                  <a:rPr lang="en-US" baseline="0" dirty="0" smtClean="0"/>
                  <a:t>– “Well it’s been working fine all day…?”  When is the last time you actually lowered the gear or ran the process from the Emergency Checklist?  Maybe it’s time to dig under all that stuff between the seats and find the Emergency Gear Extension handle hiding under that cover that has the broken Zeus screw in the cover that may require a special tool to open…</a:t>
                </a:r>
              </a:p>
              <a:p>
                <a:r>
                  <a:rPr lang="en-US" b="1" u="sng" baseline="0" dirty="0" smtClean="0"/>
                  <a:t>Fast Approaches and Landings</a:t>
                </a:r>
                <a:r>
                  <a:rPr lang="en-US" baseline="0" dirty="0" smtClean="0"/>
                  <a:t> </a:t>
                </a:r>
                <a:r>
                  <a:rPr lang="en-US" baseline="0" dirty="0" smtClean="0"/>
                  <a:t>– landing </a:t>
                </a:r>
                <a:r>
                  <a:rPr lang="en-US" baseline="0" dirty="0" smtClean="0"/>
                  <a:t>at twice </a:t>
                </a:r>
                <a:r>
                  <a:rPr lang="en-US" baseline="0" dirty="0" smtClean="0"/>
                  <a:t>the </a:t>
                </a:r>
                <a:r>
                  <a:rPr lang="en-US" baseline="0" dirty="0" err="1" smtClean="0"/>
                  <a:t>VSo</a:t>
                </a:r>
                <a:r>
                  <a:rPr lang="en-US" baseline="0" dirty="0" smtClean="0"/>
                  <a:t> </a:t>
                </a:r>
                <a:r>
                  <a:rPr lang="en-US" baseline="0" dirty="0" smtClean="0"/>
                  <a:t>airspeed of the aircraft </a:t>
                </a:r>
                <a:r>
                  <a:rPr lang="en-US" baseline="0" dirty="0" smtClean="0"/>
                  <a:t>has 4 times more kinetic energy available for you to damage something </a:t>
                </a:r>
                <a:r>
                  <a:rPr lang="en-US" baseline="0" dirty="0" smtClean="0"/>
                  <a:t>if you leave the </a:t>
                </a:r>
                <a:r>
                  <a:rPr lang="en-US" baseline="0" dirty="0" smtClean="0"/>
                  <a:t>runway. (</a:t>
                </a:r>
                <a:r>
                  <a:rPr lang="en-US" i="0" baseline="0" dirty="0" smtClean="0">
                    <a:latin typeface="Cambria Math" panose="02040503050406030204" pitchFamily="18" charset="0"/>
                  </a:rPr>
                  <a:t>𝐾𝐸 = 1/2𝑀𝑎𝑠𝑠 𝑋 𝑉</a:t>
                </a:r>
                <a:r>
                  <a:rPr lang="en-US" i="0" baseline="0" dirty="0" smtClean="0">
                    <a:latin typeface="Cambria Math" panose="02040503050406030204" pitchFamily="18" charset="0"/>
                    <a:sym typeface="Symbol" panose="05050102010706020507" pitchFamily="18" charset="2"/>
                  </a:rPr>
                  <a:t>2)</a:t>
                </a:r>
                <a:endParaRPr lang="en-US" baseline="0" dirty="0" smtClean="0"/>
              </a:p>
              <a:p>
                <a:endParaRPr lang="en-US" baseline="0" dirty="0" smtClean="0"/>
              </a:p>
              <a:p>
                <a:r>
                  <a:rPr lang="en-US" b="1" baseline="0" dirty="0" smtClean="0"/>
                  <a:t>(Next Slide)</a:t>
                </a:r>
              </a:p>
              <a:p>
                <a:endParaRPr lang="en-US" dirty="0"/>
              </a:p>
            </p:txBody>
          </p:sp>
        </mc:Fallback>
      </mc:AlternateContent>
      <p:sp>
        <p:nvSpPr>
          <p:cNvPr id="4" name="Slide Number Placeholder 3"/>
          <p:cNvSpPr>
            <a:spLocks noGrp="1"/>
          </p:cNvSpPr>
          <p:nvPr>
            <p:ph type="sldNum" sz="quarter" idx="10"/>
          </p:nvPr>
        </p:nvSpPr>
        <p:spPr/>
        <p:txBody>
          <a:bodyPr/>
          <a:lstStyle/>
          <a:p>
            <a:fld id="{6575F2CA-CAD0-44BE-99AC-6215CF11BEBA}" type="slidenum">
              <a:rPr lang="en-US" altLang="en-US" smtClean="0"/>
              <a:pPr/>
              <a:t>27</a:t>
            </a:fld>
            <a:endParaRPr lang="en-US" altLang="en-US"/>
          </a:p>
        </p:txBody>
      </p:sp>
    </p:spTree>
    <p:extLst>
      <p:ext uri="{BB962C8B-B14F-4D97-AF65-F5344CB8AC3E}">
        <p14:creationId xmlns:p14="http://schemas.microsoft.com/office/powerpoint/2010/main" val="3773838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r>
              <a:rPr lang="en-US" altLang="en-US" dirty="0" smtClean="0">
                <a:latin typeface="Tahoma" panose="020B0604030504040204" pitchFamily="34" charset="0"/>
                <a:cs typeface="Tahoma" panose="020B0604030504040204" pitchFamily="34" charset="0"/>
              </a:rPr>
              <a:t>A runway excursion occurs when an aircraft on a runway surface departs the end or the side of that runway surface.  No other aircraft, vehicle, or pedestrian was involved. </a:t>
            </a:r>
          </a:p>
          <a:p>
            <a:endParaRPr lang="en-US" altLang="en-US" dirty="0" smtClean="0">
              <a:latin typeface="Tahoma" panose="020B0604030504040204" pitchFamily="34" charset="0"/>
              <a:cs typeface="Tahoma" panose="020B0604030504040204" pitchFamily="34" charset="0"/>
            </a:endParaRPr>
          </a:p>
          <a:p>
            <a:r>
              <a:rPr lang="en-US" altLang="en-US" dirty="0" smtClean="0">
                <a:latin typeface="Tahoma" panose="020B0604030504040204" pitchFamily="34" charset="0"/>
                <a:cs typeface="Tahoma" panose="020B0604030504040204" pitchFamily="34" charset="0"/>
              </a:rPr>
              <a:t>Runway excursions can occur on takeoff or landing </a:t>
            </a:r>
          </a:p>
          <a:p>
            <a:pPr marL="171450" indent="-171450">
              <a:buFont typeface="Arial" panose="020B0604020202020204" pitchFamily="34" charset="0"/>
              <a:buChar char="•"/>
            </a:pPr>
            <a:r>
              <a:rPr lang="en-US" altLang="en-US" dirty="0" smtClean="0">
                <a:latin typeface="Tahoma" panose="020B0604030504040204" pitchFamily="34" charset="0"/>
                <a:cs typeface="Tahoma" panose="020B0604030504040204" pitchFamily="34" charset="0"/>
              </a:rPr>
              <a:t>Veer Off – Depart the side of the runway </a:t>
            </a:r>
          </a:p>
          <a:p>
            <a:pPr marL="171450" indent="-171450">
              <a:buFont typeface="Arial" panose="020B0604020202020204" pitchFamily="34" charset="0"/>
              <a:buChar char="•"/>
            </a:pPr>
            <a:r>
              <a:rPr lang="en-US" altLang="en-US" dirty="0" smtClean="0">
                <a:latin typeface="Tahoma" panose="020B0604030504040204" pitchFamily="34" charset="0"/>
                <a:cs typeface="Tahoma" panose="020B0604030504040204" pitchFamily="34" charset="0"/>
              </a:rPr>
              <a:t>Overrun – Depart the end of the runway</a:t>
            </a:r>
          </a:p>
          <a:p>
            <a:r>
              <a:rPr lang="en-US" altLang="en-US" dirty="0" smtClean="0">
                <a:latin typeface="Tahoma" panose="020B0604030504040204" pitchFamily="34" charset="0"/>
                <a:cs typeface="Tahoma" panose="020B0604030504040204" pitchFamily="34" charset="0"/>
              </a:rPr>
              <a:t>Either way your</a:t>
            </a:r>
            <a:r>
              <a:rPr lang="en-US" altLang="en-US" baseline="0" dirty="0" smtClean="0">
                <a:latin typeface="Tahoma" panose="020B0604030504040204" pitchFamily="34" charset="0"/>
                <a:cs typeface="Tahoma" panose="020B0604030504040204" pitchFamily="34" charset="0"/>
              </a:rPr>
              <a:t> commitment to a take-off or landing needs to be based on data you’ve reviewed and trained for.</a:t>
            </a:r>
            <a:endParaRPr lang="en-US" altLang="en-US" dirty="0" smtClean="0">
              <a:latin typeface="Tahoma" panose="020B0604030504040204" pitchFamily="34" charset="0"/>
              <a:cs typeface="Tahoma" panose="020B0604030504040204" pitchFamily="34" charset="0"/>
            </a:endParaRPr>
          </a:p>
          <a:p>
            <a:endParaRPr lang="en-US" altLang="en-US" dirty="0" smtClean="0">
              <a:latin typeface="Tahoma" panose="020B0604030504040204" pitchFamily="34" charset="0"/>
              <a:cs typeface="Tahoma" panose="020B0604030504040204" pitchFamily="34" charset="0"/>
            </a:endParaRPr>
          </a:p>
          <a:p>
            <a:r>
              <a:rPr lang="en-US" altLang="en-US" b="1" dirty="0" smtClean="0">
                <a:latin typeface="Tahoma" panose="020B0604030504040204" pitchFamily="34" charset="0"/>
                <a:cs typeface="Tahoma" panose="020B0604030504040204" pitchFamily="34" charset="0"/>
              </a:rPr>
              <a:t>(Next Slide)</a:t>
            </a:r>
          </a:p>
          <a:p>
            <a:endParaRPr lang="en-US" altLang="en-US" dirty="0" smtClean="0"/>
          </a:p>
          <a:p>
            <a:endParaRPr lang="en-US" altLang="en-US" dirty="0" smtClean="0"/>
          </a:p>
        </p:txBody>
      </p:sp>
      <p:sp>
        <p:nvSpPr>
          <p:cNvPr id="59396" name="Slide Number Placeholder 3"/>
          <p:cNvSpPr>
            <a:spLocks noGrp="1"/>
          </p:cNvSpPr>
          <p:nvPr>
            <p:ph type="sldNum" sz="quarter" idx="5"/>
          </p:nvPr>
        </p:nvSpPr>
        <p:spPr>
          <a:noFill/>
        </p:spPr>
        <p:txBody>
          <a:bodyPr/>
          <a:lstStyle>
            <a:lvl1pPr defTabSz="928688" eaLnBrk="0" hangingPunct="0">
              <a:defRPr sz="2400">
                <a:solidFill>
                  <a:schemeClr val="tx1"/>
                </a:solidFill>
                <a:latin typeface="Arial" panose="020B0604020202020204" pitchFamily="34" charset="0"/>
              </a:defRPr>
            </a:lvl1pPr>
            <a:lvl2pPr marL="742950" indent="-285750" defTabSz="928688" eaLnBrk="0" hangingPunct="0">
              <a:defRPr sz="2400">
                <a:solidFill>
                  <a:schemeClr val="tx1"/>
                </a:solidFill>
                <a:latin typeface="Arial" panose="020B0604020202020204" pitchFamily="34" charset="0"/>
              </a:defRPr>
            </a:lvl2pPr>
            <a:lvl3pPr marL="1143000" indent="-228600" defTabSz="928688" eaLnBrk="0" hangingPunct="0">
              <a:defRPr sz="2400">
                <a:solidFill>
                  <a:schemeClr val="tx1"/>
                </a:solidFill>
                <a:latin typeface="Arial" panose="020B0604020202020204" pitchFamily="34" charset="0"/>
              </a:defRPr>
            </a:lvl3pPr>
            <a:lvl4pPr marL="1600200" indent="-228600" defTabSz="928688" eaLnBrk="0" hangingPunct="0">
              <a:defRPr sz="2400">
                <a:solidFill>
                  <a:schemeClr val="tx1"/>
                </a:solidFill>
                <a:latin typeface="Arial" panose="020B0604020202020204" pitchFamily="34" charset="0"/>
              </a:defRPr>
            </a:lvl4pPr>
            <a:lvl5pPr marL="2057400" indent="-228600" defTabSz="928688" eaLnBrk="0" hangingPunct="0">
              <a:defRPr sz="2400">
                <a:solidFill>
                  <a:schemeClr val="tx1"/>
                </a:solidFill>
                <a:latin typeface="Arial" panose="020B0604020202020204" pitchFamily="34" charset="0"/>
              </a:defRPr>
            </a:lvl5pPr>
            <a:lvl6pPr marL="25146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C0A3ADE6-E86C-462E-A373-0D07A39FAC70}" type="slidenum">
              <a:rPr lang="en-US" altLang="en-US" sz="1200">
                <a:latin typeface="Times New Roman" panose="02020603050405020304" pitchFamily="18" charset="0"/>
              </a:rPr>
              <a:pPr eaLnBrk="1" hangingPunct="1"/>
              <a:t>28</a:t>
            </a:fld>
            <a:endParaRPr lang="en-US" altLang="en-US" sz="1200">
              <a:latin typeface="Times New Roman" panose="02020603050405020304"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as in this incident/accident,</a:t>
            </a:r>
            <a:r>
              <a:rPr lang="en-US" baseline="0" dirty="0" smtClean="0"/>
              <a:t> the pilot was undertrained and underqualified to be in this aircraft. </a:t>
            </a:r>
          </a:p>
          <a:p>
            <a:r>
              <a:rPr lang="en-US" baseline="0" dirty="0" smtClean="0"/>
              <a:t>Training and a willingness to comply with the stabilized approach guidelines in this presentation</a:t>
            </a:r>
          </a:p>
          <a:p>
            <a:r>
              <a:rPr lang="en-US" baseline="0" dirty="0" smtClean="0"/>
              <a:t>and the outcome would have been quite different.</a:t>
            </a:r>
          </a:p>
          <a:p>
            <a:endParaRPr lang="en-US" baseline="0" dirty="0" smtClean="0"/>
          </a:p>
          <a:p>
            <a:r>
              <a:rPr lang="en-US" b="1" u="sng" baseline="0" dirty="0" smtClean="0"/>
              <a:t>Factual Data: </a:t>
            </a:r>
            <a:r>
              <a:rPr lang="en-US" baseline="0" dirty="0" smtClean="0"/>
              <a:t> </a:t>
            </a:r>
            <a:r>
              <a:rPr lang="en-US" dirty="0" smtClean="0"/>
              <a:t>Location: Fargo, ND Accident Number: CEN19LA039 Date &amp; Time: 11/30/2018, 1353 CST Registration: N941JM Aircraft: Cessna 550 Injuries: 9 Minor, 2 None Flight Conducted Under: Part 91: General Aviation - Business Analysis </a:t>
            </a:r>
          </a:p>
          <a:p>
            <a:endParaRPr lang="en-US" dirty="0" smtClean="0"/>
          </a:p>
          <a:p>
            <a:r>
              <a:rPr lang="en-US" dirty="0" smtClean="0"/>
              <a:t>The commercial pilot was conducting a cross-country, business flight with 10 passengers onboard the 8- passenger airplane. He reported that air traffic control cleared the flight for an instrument landing system (ILS) approach to the runway. While descending, the airplane entered instrument meteorological conditions (IMC) at 3,100 ft mean sea level (</a:t>
            </a:r>
            <a:r>
              <a:rPr lang="en-US" dirty="0" err="1" smtClean="0"/>
              <a:t>msl</a:t>
            </a:r>
            <a:r>
              <a:rPr lang="en-US" dirty="0" smtClean="0"/>
              <a:t>), and ice started to accumulate on the wing's leading edges, empennage, and windshield. The pilot activated the pneumatic deice boots multiple times during the approach and slowed the airplane to 120 knots. The airplane then exited the clouds about 400 ft above ground level (agl), and the pilot maintained 120 knots as the airplane flew over the airport fence; all indications for landing were normal. About 100 ft agl, the airplane started to pull right. He applied left correction inputs, but the airplane continued to pull right. He applied engine power to conduct a go-around, but the airplane landed in grass right of the runway, sustaining damage to the wings and landing gear. Witnesses and passengers reported that the airplane stalled. </a:t>
            </a:r>
          </a:p>
          <a:p>
            <a:endParaRPr lang="en-US" dirty="0" smtClean="0"/>
          </a:p>
          <a:p>
            <a:r>
              <a:rPr lang="en-US" dirty="0" smtClean="0"/>
              <a:t>During examination of the airplane immediately after the accident, about 1/2 to 1 inch of mixed ice was found on the right wing's leading edge, the vertical and horizontal stabilizers, and the angle of attack probe. Ice was also observed on the windshield. The flaps were found in the "up" position. Flight control continuity was established. </a:t>
            </a:r>
          </a:p>
          <a:p>
            <a:endParaRPr lang="en-US" dirty="0" smtClean="0"/>
          </a:p>
          <a:p>
            <a:r>
              <a:rPr lang="en-US" b="1" u="sng" dirty="0" smtClean="0"/>
              <a:t>Probable Cause The National Transportation Safety Board determines the probable cause(s) of this accident to be:</a:t>
            </a:r>
            <a:r>
              <a:rPr lang="en-US" dirty="0" smtClean="0"/>
              <a:t> The pilot's failure to lower the flaps during the approach and maintain sufficient airspeed while flying in instrument meteorological and icing conditions and the accumulation of ice on the wings' leading edges, which resulted in the exceedance of the airplane's critical angle of attack and subsequent aerodynamic stall. Contributing to the accident was the pilot's lack of proper qualification to operate the airplane under a single pilot exemption due to his lack of total turbine time, which led to task saturation and his failure to properly configure the flaps for landing. </a:t>
            </a:r>
            <a:endParaRPr lang="en-US" baseline="0" dirty="0" smtClean="0"/>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29</a:t>
            </a:fld>
            <a:endParaRPr lang="en-US" altLang="en-US"/>
          </a:p>
        </p:txBody>
      </p:sp>
    </p:spTree>
    <p:extLst>
      <p:ext uri="{BB962C8B-B14F-4D97-AF65-F5344CB8AC3E}">
        <p14:creationId xmlns:p14="http://schemas.microsoft.com/office/powerpoint/2010/main" val="190368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smtClean="0">
                <a:ea typeface="ＭＳ Ｐゴシック" pitchFamily="34" charset="-128"/>
              </a:rPr>
              <a:t>Of the dozens of safety related issues found, “unstabilized approaches” and “inappropriate go-around procedures” where on their most wanted list.</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Definition:  A </a:t>
            </a:r>
            <a:r>
              <a:rPr lang="en-US" sz="1200" b="1" i="0" kern="1200" dirty="0" smtClean="0">
                <a:solidFill>
                  <a:schemeClr val="tx1"/>
                </a:solidFill>
                <a:effectLst/>
                <a:latin typeface="Times New Roman" pitchFamily="18" charset="0"/>
                <a:ea typeface="+mn-ea"/>
                <a:cs typeface="+mn-cs"/>
              </a:rPr>
              <a:t>stabilized approach</a:t>
            </a:r>
            <a:r>
              <a:rPr lang="en-US" sz="1200" b="0" i="0" kern="1200" dirty="0" smtClean="0">
                <a:solidFill>
                  <a:schemeClr val="tx1"/>
                </a:solidFill>
                <a:effectLst/>
                <a:latin typeface="Times New Roman" pitchFamily="18" charset="0"/>
                <a:ea typeface="+mn-ea"/>
                <a:cs typeface="+mn-cs"/>
              </a:rPr>
              <a:t> is one in which the pilot establishes and maintains a constant angle glidepath towards a predetermined point on the landing runway. It is based on the pilot's judgment of certain visual clues, and depends on the maintenance of a constant final descent airspeed and configuration.</a:t>
            </a:r>
          </a:p>
          <a:p>
            <a:endParaRPr lang="en-US" sz="1200" b="0" i="0" kern="1200" dirty="0" smtClean="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Arial" charset="0"/>
                <a:ea typeface="ＭＳ Ｐゴシック" charset="0"/>
                <a:cs typeface="ＭＳ Ｐゴシック" charset="0"/>
              </a:rPr>
              <a:t>Presentation Note:</a:t>
            </a:r>
            <a:r>
              <a:rPr lang="en-US" sz="1200" kern="1200" dirty="0" smtClean="0">
                <a:solidFill>
                  <a:schemeClr val="tx1"/>
                </a:solidFill>
                <a:effectLst/>
                <a:latin typeface="Arial" charset="0"/>
                <a:ea typeface="ＭＳ Ｐゴシック" charset="0"/>
                <a:cs typeface="ＭＳ Ｐゴシック" charset="0"/>
              </a:rPr>
              <a:t> </a:t>
            </a:r>
            <a:r>
              <a:rPr lang="en-US" sz="1200" i="1" kern="1200" dirty="0" smtClean="0">
                <a:solidFill>
                  <a:schemeClr val="tx1"/>
                </a:solidFill>
                <a:effectLst/>
                <a:latin typeface="Arial" charset="0"/>
                <a:ea typeface="ＭＳ Ｐゴシック" charset="0"/>
                <a:cs typeface="ＭＳ Ｐゴシック" charset="0"/>
              </a:rPr>
              <a:t>GAJSC’s safety enhancement includes updating material to include emphasis on stabilized approaches throughout various scenarios</a:t>
            </a:r>
            <a:r>
              <a:rPr lang="en-US" sz="1200" i="1" kern="1200" baseline="0" dirty="0" smtClean="0">
                <a:solidFill>
                  <a:schemeClr val="tx1"/>
                </a:solidFill>
                <a:effectLst/>
                <a:latin typeface="Arial" charset="0"/>
                <a:ea typeface="ＭＳ Ｐゴシック" charset="0"/>
                <a:cs typeface="ＭＳ Ｐゴシック" charset="0"/>
              </a:rPr>
              <a:t>: wind, balked landings, and go-arounds.</a:t>
            </a:r>
            <a:r>
              <a:rPr lang="en-US" sz="1200" i="1" kern="1200" dirty="0" smtClean="0">
                <a:solidFill>
                  <a:schemeClr val="tx1"/>
                </a:solidFill>
                <a:effectLst/>
                <a:latin typeface="Arial" charset="0"/>
                <a:ea typeface="ＭＳ Ｐゴシック" charset="0"/>
                <a:cs typeface="ＭＳ Ｐゴシック" charset="0"/>
              </a:rPr>
              <a:t> </a:t>
            </a:r>
            <a:endParaRPr lang="en-US" i="1" dirty="0" smtClean="0"/>
          </a:p>
          <a:p>
            <a:endParaRPr lang="en-US" sz="1200" b="0" i="0" kern="1200" dirty="0" smtClean="0">
              <a:solidFill>
                <a:schemeClr val="tx1"/>
              </a:solidFill>
              <a:effectLst/>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dirty="0" smtClean="0"/>
              <a:t>(Next Slide)</a:t>
            </a:r>
          </a:p>
          <a:p>
            <a:endParaRPr lang="en-US" b="1" i="0" dirty="0" smtClean="0"/>
          </a:p>
        </p:txBody>
      </p:sp>
      <p:sp>
        <p:nvSpPr>
          <p:cNvPr id="4" name="Slide Number Placeholder 3"/>
          <p:cNvSpPr>
            <a:spLocks noGrp="1"/>
          </p:cNvSpPr>
          <p:nvPr>
            <p:ph type="sldNum" sz="quarter" idx="10"/>
          </p:nvPr>
        </p:nvSpPr>
        <p:spPr/>
        <p:txBody>
          <a:bodyPr/>
          <a:lstStyle/>
          <a:p>
            <a:pPr>
              <a:defRPr/>
            </a:pPr>
            <a:fld id="{11B598DD-9AA0-4200-809B-B3CEBCF639BB}" type="slidenum">
              <a:rPr lang="en-US" smtClean="0"/>
              <a:pPr>
                <a:defRPr/>
              </a:pPr>
              <a:t>3</a:t>
            </a:fld>
            <a:endParaRPr lang="en-US"/>
          </a:p>
        </p:txBody>
      </p:sp>
    </p:spTree>
    <p:extLst>
      <p:ext uri="{BB962C8B-B14F-4D97-AF65-F5344CB8AC3E}">
        <p14:creationId xmlns:p14="http://schemas.microsoft.com/office/powerpoint/2010/main" val="1983811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Failure Comes in Bunches:</a:t>
            </a:r>
          </a:p>
          <a:p>
            <a:pPr marL="171450" indent="-171450">
              <a:buFont typeface="Arial" panose="020B0604020202020204" pitchFamily="34" charset="0"/>
              <a:buChar char="•"/>
            </a:pPr>
            <a:r>
              <a:rPr lang="en-US" dirty="0" smtClean="0"/>
              <a:t>½ to 1 inch of </a:t>
            </a:r>
            <a:r>
              <a:rPr lang="en-US" smtClean="0"/>
              <a:t>Ice on </a:t>
            </a:r>
            <a:r>
              <a:rPr lang="en-US" dirty="0" smtClean="0"/>
              <a:t>the Wings, Tail and Angle of Attack Probe</a:t>
            </a:r>
          </a:p>
          <a:p>
            <a:pPr marL="171450" indent="-171450">
              <a:buFont typeface="Arial" panose="020B0604020202020204" pitchFamily="34" charset="0"/>
              <a:buChar char="•"/>
            </a:pPr>
            <a:r>
              <a:rPr lang="en-US" dirty="0" smtClean="0"/>
              <a:t>Windshield covered in ice</a:t>
            </a:r>
          </a:p>
          <a:p>
            <a:pPr marL="171450" indent="-171450">
              <a:buFont typeface="Arial" panose="020B0604020202020204" pitchFamily="34" charset="0"/>
              <a:buChar char="•"/>
            </a:pPr>
            <a:r>
              <a:rPr lang="en-US" dirty="0" smtClean="0"/>
              <a:t>Flaps not lowered</a:t>
            </a:r>
          </a:p>
          <a:p>
            <a:pPr marL="171450" indent="-171450">
              <a:buFont typeface="Arial" panose="020B0604020202020204" pitchFamily="34" charset="0"/>
              <a:buChar char="•"/>
            </a:pPr>
            <a:r>
              <a:rPr lang="en-US" dirty="0" smtClean="0"/>
              <a:t>Unstabilized – 99 to 120 knots on descent</a:t>
            </a:r>
          </a:p>
          <a:p>
            <a:pPr marL="171450" indent="-171450">
              <a:buFont typeface="Arial" panose="020B0604020202020204" pitchFamily="34" charset="0"/>
              <a:buChar char="•"/>
            </a:pPr>
            <a:r>
              <a:rPr lang="en-US" dirty="0" smtClean="0"/>
              <a:t>Single Pilots lack of qualification</a:t>
            </a:r>
          </a:p>
          <a:p>
            <a:pPr marL="171450" indent="-171450">
              <a:buFont typeface="Arial" panose="020B0604020202020204" pitchFamily="34" charset="0"/>
              <a:buChar char="•"/>
            </a:pPr>
            <a:r>
              <a:rPr lang="en-US" dirty="0" smtClean="0"/>
              <a:t>Task saturation in IMC</a:t>
            </a:r>
          </a:p>
          <a:p>
            <a:pPr marL="171450" indent="-171450">
              <a:buFont typeface="Arial" panose="020B0604020202020204" pitchFamily="34" charset="0"/>
              <a:buChar char="•"/>
            </a:pPr>
            <a:r>
              <a:rPr lang="en-US" dirty="0" smtClean="0"/>
              <a:t>10 PAX in an 8 PAX aircraft</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b="1" dirty="0" smtClean="0"/>
              <a:t>(Next</a:t>
            </a:r>
            <a:r>
              <a:rPr lang="en-US" b="1" baseline="0" dirty="0" smtClean="0"/>
              <a:t> Slide)</a:t>
            </a: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30</a:t>
            </a:fld>
            <a:endParaRPr lang="en-US" altLang="en-US"/>
          </a:p>
        </p:txBody>
      </p:sp>
    </p:spTree>
    <p:extLst>
      <p:ext uri="{BB962C8B-B14F-4D97-AF65-F5344CB8AC3E}">
        <p14:creationId xmlns:p14="http://schemas.microsoft.com/office/powerpoint/2010/main" val="1158346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 remember this one from the internet.  The airman</a:t>
            </a:r>
            <a:r>
              <a:rPr lang="en-US" baseline="0" dirty="0" smtClean="0"/>
              <a:t> landed his jet downwind on a short runway, overshot the landing and ended up in the lake.  All passengers survived and exited to boats in the area. Suddenly one of the engines starts up and goes to full power!  The aircraft continued to truck around the bay as the it finally took on enough water to flood the engine and stop it. Here’s the factual on the incident.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The pilot performed "a low pass" over the runway, and then touched down approximately 1,000 feet beyond the approach end of the 2,948-foot long runway </a:t>
            </a:r>
            <a:r>
              <a:rPr lang="en-US" baseline="0" dirty="0" smtClean="0"/>
              <a:t>(</a:t>
            </a:r>
            <a:r>
              <a:rPr lang="en-US" dirty="0" smtClean="0"/>
              <a:t>1948 feet remaining), with a tailwind of approximately 10 knots. After touchdown, the airplane continued off the end of the runway, and subsequently impacted water.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According to the Cessna 525A Landing Distance Chart, an airplane with a landing weight of 11,400 pounds required </a:t>
            </a:r>
            <a:r>
              <a:rPr lang="en-US" b="1" i="1" u="sng" dirty="0" smtClean="0"/>
              <a:t>3,000 feet of landing distance, in a no wind situation. With a 10 knot tailwind, the airplane required 3,570 feet of landing distance.</a:t>
            </a:r>
            <a:r>
              <a:rPr lang="en-US" dirty="0" smtClean="0"/>
              <a:t> The published airport diagram for the airport, was observed attached to the pilot's control column after the accident. A notation, which read, "airport closed to jet aircraft" was observed on the diagram. Additionally, the same notation, "</a:t>
            </a:r>
            <a:r>
              <a:rPr lang="en-US" dirty="0" err="1" smtClean="0"/>
              <a:t>Arpt</a:t>
            </a:r>
            <a:r>
              <a:rPr lang="en-US" dirty="0" smtClean="0"/>
              <a:t> CLOSED to jet traffic," was observed in the FAA Airport/Facility Directory. Examination of the airplane revealed no mechanical deficiencies.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Things</a:t>
            </a:r>
            <a:r>
              <a:rPr lang="en-US" baseline="0" dirty="0" smtClean="0"/>
              <a:t> that make you go </a:t>
            </a:r>
            <a:r>
              <a:rPr lang="en-US" baseline="0" dirty="0" err="1" smtClean="0"/>
              <a:t>Hmmmm</a:t>
            </a:r>
            <a:r>
              <a:rPr lang="en-US" baseline="0" dirty="0" smtClean="0"/>
              <a:t>?</a:t>
            </a:r>
            <a:endParaRPr lang="en-US" dirty="0" smtClean="0"/>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31</a:t>
            </a:fld>
            <a:endParaRPr lang="en-US" altLang="en-US"/>
          </a:p>
        </p:txBody>
      </p:sp>
    </p:spTree>
    <p:extLst>
      <p:ext uri="{BB962C8B-B14F-4D97-AF65-F5344CB8AC3E}">
        <p14:creationId xmlns:p14="http://schemas.microsoft.com/office/powerpoint/2010/main" val="2309266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Why do pilots continue to attempt to salvage un-stabilized approaches?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In the depictions here we have approaches</a:t>
            </a:r>
            <a:r>
              <a:rPr lang="en-US" baseline="0" dirty="0" smtClean="0"/>
              <a:t> to a runway.  “A” is what I’m certain ALL of you have at one time or another done.  “B” however is a more stabilized approach concept which just might keep you out of the trees.</a:t>
            </a: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32</a:t>
            </a:fld>
            <a:endParaRPr lang="en-US" altLang="en-US"/>
          </a:p>
        </p:txBody>
      </p:sp>
    </p:spTree>
    <p:extLst>
      <p:ext uri="{BB962C8B-B14F-4D97-AF65-F5344CB8AC3E}">
        <p14:creationId xmlns:p14="http://schemas.microsoft.com/office/powerpoint/2010/main" val="5976095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Many of these accident</a:t>
            </a:r>
            <a:r>
              <a:rPr lang="en-US" baseline="0" dirty="0" smtClean="0"/>
              <a:t> stories have the term ”I got this” buried deep down in the thoughts of the airman looking at his/her damaged aircraft.  </a:t>
            </a:r>
          </a:p>
          <a:p>
            <a:pPr marL="0" indent="0" algn="l">
              <a:buFontTx/>
              <a:buNone/>
              <a:defRPr/>
            </a:pPr>
            <a:endParaRPr lang="en-US" i="1" u="sng" dirty="0" smtClean="0">
              <a:solidFill>
                <a:schemeClr val="accent6">
                  <a:lumMod val="75000"/>
                </a:schemeClr>
              </a:solidFill>
            </a:endParaRPr>
          </a:p>
          <a:p>
            <a:pPr marL="0" indent="0" algn="l">
              <a:buFontTx/>
              <a:buNone/>
              <a:defRPr/>
            </a:pPr>
            <a:r>
              <a:rPr lang="en-US" i="0" u="sng" dirty="0" smtClean="0">
                <a:solidFill>
                  <a:schemeClr val="accent6">
                    <a:lumMod val="75000"/>
                  </a:schemeClr>
                </a:solidFill>
              </a:rPr>
              <a:t>Four Possible Behaviors</a:t>
            </a:r>
            <a:r>
              <a:rPr lang="en-US" i="0" dirty="0" smtClean="0"/>
              <a:t>:</a:t>
            </a:r>
          </a:p>
          <a:p>
            <a:pPr lvl="0" algn="l">
              <a:buFont typeface="Wingdings" pitchFamily="2" charset="2"/>
              <a:buChar char="v"/>
              <a:defRPr/>
            </a:pPr>
            <a:r>
              <a:rPr lang="en-US" sz="2800" dirty="0" smtClean="0"/>
              <a:t>Excessive confidence in a quick recovery;</a:t>
            </a:r>
          </a:p>
          <a:p>
            <a:pPr lvl="0" algn="l">
              <a:buFont typeface="Wingdings" pitchFamily="2" charset="2"/>
              <a:buChar char="v"/>
              <a:defRPr/>
            </a:pPr>
            <a:r>
              <a:rPr lang="en-US" sz="2800" dirty="0" smtClean="0"/>
              <a:t>Excessive confidence because of runway or environmental conditions;</a:t>
            </a:r>
          </a:p>
          <a:p>
            <a:pPr lvl="0" algn="l">
              <a:buFont typeface="Wingdings" pitchFamily="2" charset="2"/>
              <a:buChar char="v"/>
              <a:defRPr/>
            </a:pPr>
            <a:r>
              <a:rPr lang="en-US" sz="2800" dirty="0" smtClean="0"/>
              <a:t>Inadequate preparation or lack of commitment to conduct a go-around; or,</a:t>
            </a:r>
          </a:p>
          <a:p>
            <a:pPr lvl="0" algn="l">
              <a:buFont typeface="Wingdings" pitchFamily="2" charset="2"/>
              <a:buChar char="v"/>
              <a:defRPr/>
            </a:pPr>
            <a:r>
              <a:rPr lang="en-US" sz="2800" dirty="0" smtClean="0"/>
              <a:t>Absence of decision because of fatigue or workload</a:t>
            </a:r>
          </a:p>
          <a:p>
            <a:pPr lvl="1" algn="l">
              <a:buFont typeface="Wingdings" pitchFamily="2" charset="2"/>
              <a:buChar char="v"/>
              <a:defRPr/>
            </a:pPr>
            <a:endParaRPr lang="en-US" sz="2800" dirty="0" smtClean="0"/>
          </a:p>
          <a:p>
            <a:pPr lvl="0" algn="l">
              <a:buFont typeface="Wingdings" pitchFamily="2" charset="2"/>
              <a:buNone/>
              <a:defRPr/>
            </a:pPr>
            <a:r>
              <a:rPr lang="en-US" sz="2800" b="1" dirty="0" smtClean="0"/>
              <a:t>(Click)</a:t>
            </a:r>
          </a:p>
          <a:p>
            <a:pPr lvl="1" algn="l">
              <a:buFont typeface="Wingdings" pitchFamily="2" charset="2"/>
              <a:buNone/>
              <a:defRPr/>
            </a:pPr>
            <a:endParaRPr lang="en-US" sz="2800" dirty="0" smtClean="0"/>
          </a:p>
          <a:p>
            <a:pPr lvl="0" algn="l">
              <a:buFont typeface="Wingdings" pitchFamily="2" charset="2"/>
              <a:buNone/>
              <a:defRPr/>
            </a:pPr>
            <a:r>
              <a:rPr lang="en-US" sz="2800" dirty="0" smtClean="0"/>
              <a:t>Basically…</a:t>
            </a:r>
            <a:r>
              <a:rPr lang="en-US" sz="2800" b="1" dirty="0" smtClean="0"/>
              <a:t> “I GOT THIS”</a:t>
            </a:r>
          </a:p>
          <a:p>
            <a:pPr lvl="1" algn="l">
              <a:buFont typeface="Wingdings" pitchFamily="2" charset="2"/>
              <a:buNone/>
              <a:defRPr/>
            </a:pPr>
            <a:endParaRPr lang="en-US" sz="2800" dirty="0" smtClean="0"/>
          </a:p>
          <a:p>
            <a:pPr lvl="0" algn="l">
              <a:buFont typeface="Wingdings" pitchFamily="2" charset="2"/>
              <a:buNone/>
              <a:defRPr/>
            </a:pPr>
            <a:r>
              <a:rPr lang="en-US" sz="2800" b="1" dirty="0" smtClean="0"/>
              <a:t>(Next Slide)</a:t>
            </a:r>
          </a:p>
          <a:p>
            <a:pPr algn="l"/>
            <a:endParaRPr lang="en-US"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33</a:t>
            </a:fld>
            <a:endParaRPr lang="en-US" altLang="en-US"/>
          </a:p>
        </p:txBody>
      </p:sp>
    </p:spTree>
    <p:extLst>
      <p:ext uri="{BB962C8B-B14F-4D97-AF65-F5344CB8AC3E}">
        <p14:creationId xmlns:p14="http://schemas.microsoft.com/office/powerpoint/2010/main" val="516201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3200" dirty="0" smtClean="0"/>
              <a:t>Excess airspeed is</a:t>
            </a:r>
            <a:r>
              <a:rPr lang="en-US" altLang="en-US" sz="3200" baseline="0" dirty="0" smtClean="0"/>
              <a:t> a c</a:t>
            </a:r>
            <a:r>
              <a:rPr lang="en-US" altLang="en-US" sz="3200" dirty="0" smtClean="0"/>
              <a:t>ausal factor in nearly 15% of landing excursion accidents.</a:t>
            </a:r>
            <a:endParaRPr lang="en-US" altLang="en-US" sz="3200" b="0" dirty="0" smtClean="0"/>
          </a:p>
          <a:p>
            <a:pPr marL="457200" indent="-457200">
              <a:buFont typeface="Arial" panose="020B0604020202020204" pitchFamily="34" charset="0"/>
              <a:buChar char="•"/>
            </a:pPr>
            <a:r>
              <a:rPr lang="en-US" altLang="en-US" sz="3200" dirty="0" smtClean="0"/>
              <a:t>Expected approach speed</a:t>
            </a:r>
            <a:r>
              <a:rPr lang="en-US" altLang="en-US" sz="3200" baseline="0" dirty="0" smtClean="0"/>
              <a:t> is n</a:t>
            </a:r>
            <a:r>
              <a:rPr lang="en-US" altLang="en-US" sz="3200" dirty="0" smtClean="0"/>
              <a:t>ormally based upon </a:t>
            </a:r>
            <a:r>
              <a:rPr lang="en-US" altLang="en-US" sz="3200" i="1" dirty="0" smtClean="0"/>
              <a:t>Vref </a:t>
            </a:r>
            <a:r>
              <a:rPr lang="en-US" altLang="en-US" sz="3200" i="0" dirty="0" smtClean="0"/>
              <a:t>(1.3 x Vso)</a:t>
            </a:r>
            <a:r>
              <a:rPr lang="en-US" altLang="en-US" sz="3200" i="1" dirty="0" smtClean="0"/>
              <a:t> </a:t>
            </a:r>
            <a:r>
              <a:rPr lang="en-US" altLang="en-US" sz="3200" dirty="0" smtClean="0"/>
              <a:t>not </a:t>
            </a:r>
            <a:r>
              <a:rPr lang="en-US" altLang="en-US" sz="3200" i="1" dirty="0" smtClean="0"/>
              <a:t>Vapp</a:t>
            </a:r>
            <a:r>
              <a:rPr lang="en-US" altLang="en-US" sz="3200" i="0" dirty="0" smtClean="0"/>
              <a:t> (1.3 x Vso plus)</a:t>
            </a:r>
            <a:r>
              <a:rPr lang="en-US" altLang="en-US" sz="3200" i="1" baseline="0" dirty="0" smtClean="0"/>
              <a:t> </a:t>
            </a:r>
            <a:r>
              <a:rPr lang="en-US" altLang="en-US" sz="3200" dirty="0" smtClean="0"/>
              <a:t>at a height of 50 feet above the threshold. </a:t>
            </a:r>
          </a:p>
          <a:p>
            <a:pPr marL="0" indent="0">
              <a:buFont typeface="Arial" panose="020B0604020202020204" pitchFamily="34" charset="0"/>
              <a:buNone/>
            </a:pPr>
            <a:r>
              <a:rPr lang="en-US" sz="3200" b="1" i="0" kern="1200" dirty="0" smtClean="0">
                <a:solidFill>
                  <a:schemeClr val="tx1"/>
                </a:solidFill>
                <a:effectLst/>
                <a:latin typeface="Times New Roman" pitchFamily="18" charset="0"/>
                <a:ea typeface="+mn-ea"/>
                <a:cs typeface="+mn-cs"/>
              </a:rPr>
              <a:t>Notes:</a:t>
            </a:r>
            <a:r>
              <a:rPr lang="en-US" sz="3200" b="1" i="0" kern="1200" baseline="0" dirty="0" smtClean="0">
                <a:solidFill>
                  <a:schemeClr val="tx1"/>
                </a:solidFill>
                <a:effectLst/>
                <a:latin typeface="Times New Roman" pitchFamily="18" charset="0"/>
                <a:ea typeface="+mn-ea"/>
                <a:cs typeface="+mn-cs"/>
              </a:rPr>
              <a:t> </a:t>
            </a:r>
            <a:r>
              <a:rPr lang="en-US" sz="1200" b="1" i="1" kern="1200" dirty="0" smtClean="0">
                <a:solidFill>
                  <a:schemeClr val="tx1"/>
                </a:solidFill>
                <a:effectLst/>
                <a:latin typeface="Times New Roman" pitchFamily="18" charset="0"/>
                <a:ea typeface="+mn-ea"/>
                <a:cs typeface="+mn-cs"/>
              </a:rPr>
              <a:t>VREF</a:t>
            </a:r>
            <a:r>
              <a:rPr lang="en-US" sz="1200" b="0" i="1" kern="1200" dirty="0" smtClean="0">
                <a:solidFill>
                  <a:schemeClr val="tx1"/>
                </a:solidFill>
                <a:effectLst/>
                <a:latin typeface="Times New Roman" pitchFamily="18" charset="0"/>
                <a:ea typeface="+mn-ea"/>
                <a:cs typeface="+mn-cs"/>
              </a:rPr>
              <a:t> usually is </a:t>
            </a:r>
            <a:r>
              <a:rPr lang="en-US" sz="1200" b="1" i="1" kern="1200" dirty="0" smtClean="0">
                <a:solidFill>
                  <a:schemeClr val="tx1"/>
                </a:solidFill>
                <a:effectLst/>
                <a:latin typeface="Times New Roman" pitchFamily="18" charset="0"/>
                <a:ea typeface="+mn-ea"/>
                <a:cs typeface="+mn-cs"/>
              </a:rPr>
              <a:t>defined</a:t>
            </a:r>
            <a:r>
              <a:rPr lang="en-US" sz="1200" b="0" i="1" kern="1200" dirty="0" smtClean="0">
                <a:solidFill>
                  <a:schemeClr val="tx1"/>
                </a:solidFill>
                <a:effectLst/>
                <a:latin typeface="Times New Roman" pitchFamily="18" charset="0"/>
                <a:ea typeface="+mn-ea"/>
                <a:cs typeface="+mn-cs"/>
              </a:rPr>
              <a:t> as: 1.3 x stall speed with full landing flaps or with selected landing flaps. </a:t>
            </a:r>
            <a:r>
              <a:rPr lang="en-US" sz="1200" b="1" i="1" kern="1200" dirty="0" smtClean="0">
                <a:solidFill>
                  <a:schemeClr val="tx1"/>
                </a:solidFill>
                <a:effectLst/>
                <a:latin typeface="Times New Roman" pitchFamily="18" charset="0"/>
                <a:ea typeface="+mn-ea"/>
                <a:cs typeface="+mn-cs"/>
              </a:rPr>
              <a:t>VAPP</a:t>
            </a:r>
            <a:r>
              <a:rPr lang="en-US" sz="1200" b="0" i="1" kern="1200" dirty="0" smtClean="0">
                <a:solidFill>
                  <a:schemeClr val="tx1"/>
                </a:solidFill>
                <a:effectLst/>
                <a:latin typeface="Times New Roman" pitchFamily="18" charset="0"/>
                <a:ea typeface="+mn-ea"/>
                <a:cs typeface="+mn-cs"/>
              </a:rPr>
              <a:t> or Final approach speed is </a:t>
            </a:r>
            <a:r>
              <a:rPr lang="en-US" sz="1200" b="1" i="1" kern="1200" dirty="0" smtClean="0">
                <a:solidFill>
                  <a:schemeClr val="tx1"/>
                </a:solidFill>
                <a:effectLst/>
                <a:latin typeface="Times New Roman" pitchFamily="18" charset="0"/>
                <a:ea typeface="+mn-ea"/>
                <a:cs typeface="+mn-cs"/>
              </a:rPr>
              <a:t>defined</a:t>
            </a:r>
            <a:r>
              <a:rPr lang="en-US" sz="1200" b="0" i="1" kern="1200" dirty="0" smtClean="0">
                <a:solidFill>
                  <a:schemeClr val="tx1"/>
                </a:solidFill>
                <a:effectLst/>
                <a:latin typeface="Times New Roman" pitchFamily="18" charset="0"/>
                <a:ea typeface="+mn-ea"/>
                <a:cs typeface="+mn-cs"/>
              </a:rPr>
              <a:t> as: </a:t>
            </a:r>
            <a:r>
              <a:rPr lang="en-US" sz="1200" b="1" i="1" kern="1200" dirty="0" smtClean="0">
                <a:solidFill>
                  <a:schemeClr val="tx1"/>
                </a:solidFill>
                <a:effectLst/>
                <a:latin typeface="Times New Roman" pitchFamily="18" charset="0"/>
                <a:ea typeface="+mn-ea"/>
                <a:cs typeface="+mn-cs"/>
              </a:rPr>
              <a:t>VREF</a:t>
            </a:r>
            <a:r>
              <a:rPr lang="en-US" sz="1200" b="0" i="1" kern="1200" dirty="0" smtClean="0">
                <a:solidFill>
                  <a:schemeClr val="tx1"/>
                </a:solidFill>
                <a:effectLst/>
                <a:latin typeface="Times New Roman" pitchFamily="18" charset="0"/>
                <a:ea typeface="+mn-ea"/>
                <a:cs typeface="+mn-cs"/>
              </a:rPr>
              <a:t> + corrections.</a:t>
            </a:r>
            <a:endParaRPr lang="en-US" altLang="en-US" sz="3200" i="1" dirty="0" smtClean="0"/>
          </a:p>
          <a:p>
            <a:pPr marL="457200" lvl="0" indent="-457200">
              <a:buFont typeface="Arial" panose="020B0604020202020204" pitchFamily="34" charset="0"/>
              <a:buChar char="•"/>
            </a:pPr>
            <a:r>
              <a:rPr lang="en-US" altLang="en-US" sz="2800" dirty="0" smtClean="0"/>
              <a:t>Corrections to Vref are meant to be bled off to arrive over the threshold at </a:t>
            </a:r>
            <a:r>
              <a:rPr lang="en-US" altLang="en-US" sz="2800" b="1" dirty="0" smtClean="0"/>
              <a:t>VREF</a:t>
            </a:r>
            <a:r>
              <a:rPr lang="en-US" altLang="en-US" sz="2800" dirty="0" smtClean="0"/>
              <a:t> or </a:t>
            </a:r>
            <a:r>
              <a:rPr lang="en-US" altLang="en-US" sz="2800" b="1" dirty="0" smtClean="0"/>
              <a:t>“On Speed”</a:t>
            </a:r>
            <a:r>
              <a:rPr lang="en-US" altLang="en-US" sz="2800" dirty="0" smtClean="0"/>
              <a:t>. </a:t>
            </a:r>
          </a:p>
          <a:p>
            <a:pPr marL="457200" indent="-457200">
              <a:buFont typeface="Arial" panose="020B0604020202020204" pitchFamily="34" charset="0"/>
              <a:buChar char="•"/>
            </a:pPr>
            <a:r>
              <a:rPr lang="en-US" altLang="en-US" sz="3200" dirty="0" smtClean="0"/>
              <a:t>Affects airborne flight maneuvers or ground landing distances – </a:t>
            </a:r>
            <a:r>
              <a:rPr lang="en-US" altLang="en-US" sz="3200" i="1" dirty="0" smtClean="0"/>
              <a:t>or both.</a:t>
            </a:r>
            <a:endParaRPr lang="en-US" altLang="en-US" sz="3200" b="0" dirty="0" smtClean="0"/>
          </a:p>
          <a:p>
            <a:endParaRPr lang="en-US" altLang="en-US" sz="3200" dirty="0" smtClean="0"/>
          </a:p>
          <a:p>
            <a:r>
              <a:rPr lang="en-US" sz="3200" dirty="0" smtClean="0"/>
              <a:t>Under certain circumstances,</a:t>
            </a:r>
            <a:r>
              <a:rPr lang="en-US" sz="3200" baseline="0" dirty="0" smtClean="0"/>
              <a:t> the equipment on any given aircraft is not designed for a test run at the excessive speeds sometimes thought to be okay to land with.  Example, certain models of aircraft require brake system upgrades or specific trunnion upgrades necessary for abnormal runway conditions (gravel, grass, rocks, sand, water, and ice etc.)</a:t>
            </a:r>
          </a:p>
          <a:p>
            <a:endParaRPr lang="en-US" sz="3200" baseline="0" dirty="0" smtClean="0"/>
          </a:p>
          <a:p>
            <a:r>
              <a:rPr lang="en-US" sz="3200" b="1" baseline="0" dirty="0" smtClean="0"/>
              <a:t>(Next Slide)</a:t>
            </a:r>
            <a:endParaRPr lang="en-US" sz="3200"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34</a:t>
            </a:fld>
            <a:endParaRPr lang="en-US" altLang="en-US"/>
          </a:p>
        </p:txBody>
      </p:sp>
    </p:spTree>
    <p:extLst>
      <p:ext uri="{BB962C8B-B14F-4D97-AF65-F5344CB8AC3E}">
        <p14:creationId xmlns:p14="http://schemas.microsoft.com/office/powerpoint/2010/main" val="17141314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How many Instrument</a:t>
            </a:r>
            <a:r>
              <a:rPr lang="en-US" b="0" baseline="0" dirty="0" smtClean="0"/>
              <a:t> Rated Pilots do we have here today?</a:t>
            </a:r>
          </a:p>
          <a:p>
            <a:r>
              <a:rPr lang="en-US" b="0" baseline="0" dirty="0" smtClean="0"/>
              <a:t>For the IFR community, you will find the </a:t>
            </a:r>
            <a:r>
              <a:rPr lang="en-US" sz="1200" b="0" i="0" kern="1200" dirty="0" smtClean="0">
                <a:solidFill>
                  <a:schemeClr val="tx1"/>
                </a:solidFill>
                <a:effectLst/>
                <a:latin typeface="Times New Roman" pitchFamily="18" charset="0"/>
                <a:ea typeface="+mn-ea"/>
                <a:cs typeface="+mn-cs"/>
              </a:rPr>
              <a:t>center of the </a:t>
            </a:r>
            <a:r>
              <a:rPr lang="en-US" sz="1200" b="1" i="0" kern="1200" dirty="0" smtClean="0">
                <a:solidFill>
                  <a:schemeClr val="tx1"/>
                </a:solidFill>
                <a:effectLst/>
                <a:latin typeface="Times New Roman" pitchFamily="18" charset="0"/>
                <a:ea typeface="+mn-ea"/>
                <a:cs typeface="+mn-cs"/>
              </a:rPr>
              <a:t>glide slope</a:t>
            </a:r>
            <a:r>
              <a:rPr lang="en-US" sz="1200" b="0" i="0" kern="1200" dirty="0" smtClean="0">
                <a:solidFill>
                  <a:schemeClr val="tx1"/>
                </a:solidFill>
                <a:effectLst/>
                <a:latin typeface="Times New Roman" pitchFamily="18" charset="0"/>
                <a:ea typeface="+mn-ea"/>
                <a:cs typeface="+mn-cs"/>
              </a:rPr>
              <a:t> signal is calibrated to define a </a:t>
            </a:r>
            <a:r>
              <a:rPr lang="en-US" sz="1200" b="1" i="0" kern="1200" dirty="0" smtClean="0">
                <a:solidFill>
                  <a:schemeClr val="tx1"/>
                </a:solidFill>
                <a:effectLst/>
                <a:latin typeface="Times New Roman" pitchFamily="18" charset="0"/>
                <a:ea typeface="+mn-ea"/>
                <a:cs typeface="+mn-cs"/>
              </a:rPr>
              <a:t>glide path</a:t>
            </a:r>
            <a:r>
              <a:rPr lang="en-US" sz="1200" b="0" i="0" kern="1200" dirty="0" smtClean="0">
                <a:solidFill>
                  <a:schemeClr val="tx1"/>
                </a:solidFill>
                <a:effectLst/>
                <a:latin typeface="Times New Roman" pitchFamily="18" charset="0"/>
                <a:ea typeface="+mn-ea"/>
                <a:cs typeface="+mn-cs"/>
              </a:rPr>
              <a:t> of approximately 3° above horizontal (ground level). You will also find that in most cases the glide path is can be flown several miles outside of the Final Approach fix.</a:t>
            </a:r>
          </a:p>
          <a:p>
            <a:endParaRPr lang="en-US" sz="1200" b="0" i="0" kern="1200" dirty="0" smtClean="0">
              <a:solidFill>
                <a:schemeClr val="tx1"/>
              </a:solidFill>
              <a:effectLst/>
              <a:latin typeface="Times New Roman" pitchFamily="18" charset="0"/>
              <a:ea typeface="+mn-ea"/>
              <a:cs typeface="+mn-cs"/>
            </a:endParaRPr>
          </a:p>
          <a:p>
            <a:r>
              <a:rPr lang="en-US" sz="1200" b="0" i="0" kern="1200" dirty="0" smtClean="0">
                <a:solidFill>
                  <a:schemeClr val="tx1"/>
                </a:solidFill>
                <a:effectLst/>
                <a:latin typeface="Times New Roman" pitchFamily="18" charset="0"/>
                <a:ea typeface="+mn-ea"/>
                <a:cs typeface="+mn-cs"/>
              </a:rPr>
              <a:t>For</a:t>
            </a:r>
            <a:r>
              <a:rPr lang="en-US" sz="1200" b="0" i="0" kern="1200" baseline="0" dirty="0" smtClean="0">
                <a:solidFill>
                  <a:schemeClr val="tx1"/>
                </a:solidFill>
                <a:effectLst/>
                <a:latin typeface="Times New Roman" pitchFamily="18" charset="0"/>
                <a:ea typeface="+mn-ea"/>
                <a:cs typeface="+mn-cs"/>
              </a:rPr>
              <a:t> VFR pilots, you usually do not start descending for the runway until you are 5 miles or less from the runway.  Keep in mind that once you start a descent for landing, the aircraft should be set up and the pilot:</a:t>
            </a:r>
            <a:endParaRPr lang="en-US" b="0" dirty="0" smtClean="0"/>
          </a:p>
          <a:p>
            <a:endParaRPr lang="en-US" b="0" dirty="0" smtClean="0"/>
          </a:p>
          <a:p>
            <a:pPr marL="171450" indent="-171450">
              <a:buFont typeface="Arial" panose="020B0604020202020204" pitchFamily="34" charset="0"/>
              <a:buChar char="•"/>
            </a:pPr>
            <a:r>
              <a:rPr lang="en-US" b="0" dirty="0" smtClean="0"/>
              <a:t>Establish a “3:1” flight path profile further from the runway, for IFR types,</a:t>
            </a:r>
            <a:r>
              <a:rPr lang="en-US" b="0" baseline="0" dirty="0" smtClean="0"/>
              <a:t> typically the aircraft is stabilized and ready for the approach </a:t>
            </a:r>
            <a:r>
              <a:rPr lang="en-US" b="0" dirty="0" smtClean="0"/>
              <a:t>at least 5 miles from</a:t>
            </a:r>
            <a:r>
              <a:rPr lang="en-US" b="0" baseline="0" dirty="0" smtClean="0"/>
              <a:t> the landing point.</a:t>
            </a:r>
          </a:p>
          <a:p>
            <a:pPr marL="171450" indent="-171450">
              <a:buFont typeface="Arial" panose="020B0604020202020204" pitchFamily="34" charset="0"/>
              <a:buChar char="•"/>
            </a:pPr>
            <a:r>
              <a:rPr lang="en-US" b="0" baseline="0" dirty="0" smtClean="0"/>
              <a:t>If in the traffic pattern, a</a:t>
            </a:r>
            <a:r>
              <a:rPr lang="en-US" b="0" dirty="0" smtClean="0"/>
              <a:t>ppropriate descent rate in feet/minute to maintain: a 3-degree glidepath is to multiply the </a:t>
            </a:r>
            <a:r>
              <a:rPr lang="en-US" b="1" u="sng" dirty="0" smtClean="0"/>
              <a:t>groundspeed</a:t>
            </a:r>
            <a:r>
              <a:rPr lang="en-US" b="0" dirty="0" smtClean="0"/>
              <a:t> in knots by 5.  </a:t>
            </a:r>
            <a:r>
              <a:rPr lang="en-US" b="0" i="1" dirty="0" smtClean="0"/>
              <a:t>(1</a:t>
            </a:r>
            <a:r>
              <a:rPr lang="en-US" i="1" dirty="0" smtClean="0"/>
              <a:t>00Kts. x 5 = 500 feet/min.) Establishing</a:t>
            </a:r>
            <a:r>
              <a:rPr lang="en-US" i="1" baseline="0" dirty="0" smtClean="0"/>
              <a:t> this glidepath is largely dependent on the aircraft, pilot skill, and knowledge of how the aircraft configurations affect the desired outcome.</a:t>
            </a:r>
            <a:endParaRPr lang="en-US" i="1" dirty="0" smtClean="0"/>
          </a:p>
          <a:p>
            <a:pPr marL="171450" indent="-171450">
              <a:buFont typeface="Arial" panose="020B0604020202020204" pitchFamily="34" charset="0"/>
              <a:buChar char="•"/>
            </a:pPr>
            <a:r>
              <a:rPr lang="en-US" b="0" i="0" dirty="0" smtClean="0"/>
              <a:t>Us</a:t>
            </a:r>
            <a:r>
              <a:rPr lang="en-US" b="0" dirty="0" smtClean="0"/>
              <a:t>e a visual approach system such as a VASI or PAPI, or precision instrument approach to help maintain glidepath. </a:t>
            </a:r>
          </a:p>
          <a:p>
            <a:endParaRPr lang="en-US" b="0" dirty="0" smtClean="0"/>
          </a:p>
          <a:p>
            <a:r>
              <a:rPr lang="en-US" b="1" dirty="0" smtClean="0"/>
              <a:t>(Next Slide)</a:t>
            </a:r>
          </a:p>
          <a:p>
            <a:endParaRPr lang="en-US"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35</a:t>
            </a:fld>
            <a:endParaRPr lang="en-US" altLang="en-US"/>
          </a:p>
        </p:txBody>
      </p:sp>
    </p:spTree>
    <p:extLst>
      <p:ext uri="{BB962C8B-B14F-4D97-AF65-F5344CB8AC3E}">
        <p14:creationId xmlns:p14="http://schemas.microsoft.com/office/powerpoint/2010/main" val="30135414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a:t>
            </a:r>
            <a:r>
              <a:rPr lang="en-US" baseline="0" dirty="0" smtClean="0"/>
              <a:t> prepare?</a:t>
            </a:r>
          </a:p>
          <a:p>
            <a:endParaRPr lang="en-US" baseline="0" dirty="0" smtClean="0"/>
          </a:p>
          <a:p>
            <a:r>
              <a:rPr lang="en-US" dirty="0" smtClean="0"/>
              <a:t>Know what your aircraft can do</a:t>
            </a:r>
          </a:p>
          <a:p>
            <a:pPr marL="171450" lvl="0" indent="-171450">
              <a:buFont typeface="Arial" panose="020B0604020202020204" pitchFamily="34" charset="0"/>
              <a:buChar char="•"/>
            </a:pPr>
            <a:r>
              <a:rPr lang="en-US" dirty="0" smtClean="0"/>
              <a:t>Train at gross weight</a:t>
            </a:r>
          </a:p>
          <a:p>
            <a:pPr marL="171450" lvl="0" indent="-171450">
              <a:buFont typeface="Arial" panose="020B0604020202020204" pitchFamily="34" charset="0"/>
              <a:buChar char="•"/>
            </a:pPr>
            <a:r>
              <a:rPr lang="en-US" dirty="0" smtClean="0"/>
              <a:t>Train light weight </a:t>
            </a:r>
          </a:p>
          <a:p>
            <a:r>
              <a:rPr lang="en-US" dirty="0" smtClean="0"/>
              <a:t>Train or Practice Going around</a:t>
            </a:r>
          </a:p>
          <a:p>
            <a:r>
              <a:rPr lang="en-US" dirty="0" smtClean="0"/>
              <a:t>Practice decent and approach</a:t>
            </a:r>
          </a:p>
          <a:p>
            <a:pPr marL="171450" lvl="0" indent="-171450">
              <a:buFont typeface="Arial" panose="020B0604020202020204" pitchFamily="34" charset="0"/>
              <a:buChar char="•"/>
            </a:pPr>
            <a:r>
              <a:rPr lang="en-US" dirty="0" smtClean="0"/>
              <a:t>Set airspeed</a:t>
            </a:r>
          </a:p>
          <a:p>
            <a:pPr marL="171450" lvl="0" indent="-171450">
              <a:buFont typeface="Arial" panose="020B0604020202020204" pitchFamily="34" charset="0"/>
              <a:buChar char="•"/>
            </a:pPr>
            <a:r>
              <a:rPr lang="en-US" dirty="0" smtClean="0"/>
              <a:t>Set Descent Rate</a:t>
            </a:r>
          </a:p>
          <a:p>
            <a:pPr marL="171450" lvl="0" indent="-171450">
              <a:buFont typeface="Arial" panose="020B0604020202020204" pitchFamily="34" charset="0"/>
              <a:buChar char="•"/>
            </a:pPr>
            <a:r>
              <a:rPr lang="en-US" dirty="0" smtClean="0"/>
              <a:t>Trim, Trim, Trim</a:t>
            </a:r>
          </a:p>
          <a:p>
            <a:r>
              <a:rPr lang="en-US" dirty="0" smtClean="0"/>
              <a:t>Don’t just fly on fair weather days</a:t>
            </a:r>
          </a:p>
          <a:p>
            <a:pPr marL="171450" lvl="0" indent="-171450">
              <a:buFont typeface="Arial" panose="020B0604020202020204" pitchFamily="34" charset="0"/>
              <a:buChar char="•"/>
            </a:pPr>
            <a:r>
              <a:rPr lang="en-US" dirty="0" smtClean="0"/>
              <a:t>Push your limits with professional help</a:t>
            </a:r>
          </a:p>
          <a:p>
            <a:pPr marL="457200" lvl="1" indent="0">
              <a:buNone/>
            </a:pPr>
            <a:endParaRPr lang="en-US" dirty="0" smtClean="0"/>
          </a:p>
          <a:p>
            <a:r>
              <a:rPr lang="en-US" dirty="0" smtClean="0"/>
              <a:t>Funny thing about flying, if it has never happened to you…your probably haven’t flown enough!</a:t>
            </a:r>
          </a:p>
          <a:p>
            <a:r>
              <a:rPr lang="en-US" dirty="0" smtClean="0"/>
              <a:t>Pushing</a:t>
            </a:r>
            <a:r>
              <a:rPr lang="en-US" baseline="0" dirty="0" smtClean="0"/>
              <a:t> yourself to fly by the numbers is the first step towards being proficient.</a:t>
            </a:r>
          </a:p>
          <a:p>
            <a:r>
              <a:rPr lang="en-US" baseline="0" dirty="0" smtClean="0"/>
              <a:t>Take regular flight instruction with challenges in mind.  Boldly go where you have never gone before, practice with professional help and planning.  Know before you go.</a:t>
            </a:r>
          </a:p>
          <a:p>
            <a:endParaRPr lang="en-US" baseline="0" dirty="0" smtClean="0"/>
          </a:p>
          <a:p>
            <a:r>
              <a:rPr lang="en-US" b="1" baseline="0" dirty="0" smtClean="0"/>
              <a:t>(Click)</a:t>
            </a:r>
          </a:p>
          <a:p>
            <a:endParaRPr lang="en-US" baseline="0" dirty="0" smtClean="0"/>
          </a:p>
          <a:p>
            <a:r>
              <a:rPr lang="en-US" baseline="0" dirty="0" smtClean="0"/>
              <a:t>Note Your Findings!</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36</a:t>
            </a:fld>
            <a:endParaRPr lang="en-US" altLang="en-US"/>
          </a:p>
        </p:txBody>
      </p:sp>
    </p:spTree>
    <p:extLst>
      <p:ext uri="{BB962C8B-B14F-4D97-AF65-F5344CB8AC3E}">
        <p14:creationId xmlns:p14="http://schemas.microsoft.com/office/powerpoint/2010/main" val="2724099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Decision Making process includes the following:</a:t>
            </a:r>
            <a:endParaRPr lang="en-US" i="1" u="sng" baseline="0" dirty="0" smtClean="0"/>
          </a:p>
          <a:p>
            <a:endParaRPr lang="en-US" i="1" u="sng" dirty="0" smtClean="0"/>
          </a:p>
          <a:p>
            <a:pPr marL="0" indent="0">
              <a:buFont typeface="Arial" panose="020B0604020202020204" pitchFamily="34" charset="0"/>
              <a:buNone/>
            </a:pPr>
            <a:r>
              <a:rPr lang="en-US" i="1" u="sng" dirty="0" smtClean="0"/>
              <a:t>Expect</a:t>
            </a:r>
            <a:r>
              <a:rPr lang="en-US" dirty="0" smtClean="0"/>
              <a:t> </a:t>
            </a:r>
            <a:r>
              <a:rPr lang="en-US" b="0" dirty="0" smtClean="0"/>
              <a:t>you may need to </a:t>
            </a:r>
            <a:r>
              <a:rPr lang="en-US" i="1" u="sng" dirty="0" smtClean="0"/>
              <a:t>go-around – training</a:t>
            </a:r>
            <a:r>
              <a:rPr lang="en-US" i="1" u="sng" baseline="0" dirty="0" smtClean="0"/>
              <a:t> is the only way this gets done.</a:t>
            </a:r>
            <a:endParaRPr lang="en-US" i="1" u="sng" dirty="0" smtClean="0"/>
          </a:p>
          <a:p>
            <a:pPr marL="171450" indent="-171450">
              <a:buFont typeface="Arial" panose="020B0604020202020204" pitchFamily="34" charset="0"/>
              <a:buChar char="•"/>
            </a:pPr>
            <a:r>
              <a:rPr lang="en-US" b="0" dirty="0" smtClean="0"/>
              <a:t>Plan an Alternate airport – This must be a habit to be part of the plan.</a:t>
            </a:r>
          </a:p>
          <a:p>
            <a:pPr marL="171450" indent="-171450">
              <a:buFont typeface="Arial" panose="020B0604020202020204" pitchFamily="34" charset="0"/>
              <a:buChar char="•"/>
            </a:pPr>
            <a:r>
              <a:rPr lang="en-US" b="0" dirty="0" smtClean="0"/>
              <a:t>Plan extra time in the air – Fuel to destination plus :30 or :45 is not enough,</a:t>
            </a:r>
            <a:r>
              <a:rPr lang="en-US" b="0" baseline="0" dirty="0" smtClean="0"/>
              <a:t> you may find yourself holding for a temporary runway issue, unscheduled runway closure or you may need to divert to your alternate landing airport. </a:t>
            </a:r>
            <a:endParaRPr lang="en-US" b="0" dirty="0" smtClean="0"/>
          </a:p>
          <a:p>
            <a:pPr marL="171450" indent="-171450">
              <a:buFont typeface="Arial" panose="020B0604020202020204" pitchFamily="34" charset="0"/>
              <a:buChar char="•"/>
            </a:pPr>
            <a:r>
              <a:rPr lang="en-US" b="0" dirty="0" smtClean="0"/>
              <a:t>Review services in the event – Part</a:t>
            </a:r>
            <a:r>
              <a:rPr lang="en-US" b="0" baseline="0" dirty="0" smtClean="0"/>
              <a:t> of planning.</a:t>
            </a:r>
            <a:endParaRPr lang="en-US" b="0" dirty="0" smtClean="0"/>
          </a:p>
          <a:p>
            <a:pPr marL="171450" indent="-171450">
              <a:buFont typeface="Arial" panose="020B0604020202020204" pitchFamily="34" charset="0"/>
              <a:buChar char="•"/>
            </a:pPr>
            <a:r>
              <a:rPr lang="en-US" i="0" u="none" dirty="0" smtClean="0"/>
              <a:t>Train</a:t>
            </a:r>
            <a:r>
              <a:rPr lang="en-US" b="0" dirty="0" smtClean="0"/>
              <a:t> to accomplish with CFI – know</a:t>
            </a:r>
            <a:r>
              <a:rPr lang="en-US" b="0" baseline="0" dirty="0" smtClean="0"/>
              <a:t> your limitations.</a:t>
            </a:r>
            <a:endParaRPr lang="en-US" b="0" dirty="0" smtClean="0"/>
          </a:p>
          <a:p>
            <a:pPr marL="171450" indent="-171450">
              <a:buFont typeface="Arial" panose="020B0604020202020204" pitchFamily="34" charset="0"/>
              <a:buChar char="•"/>
            </a:pPr>
            <a:r>
              <a:rPr lang="en-US" i="0" u="none" dirty="0" smtClean="0"/>
              <a:t>Know how the aircraft will react – know the</a:t>
            </a:r>
            <a:r>
              <a:rPr lang="en-US" i="0" u="none" baseline="0" dirty="0" smtClean="0"/>
              <a:t> aircrafts limitations.</a:t>
            </a:r>
            <a:endParaRPr lang="en-US" i="0" u="none" dirty="0" smtClean="0"/>
          </a:p>
          <a:p>
            <a:pPr marL="171450" indent="-171450">
              <a:buFont typeface="Arial" panose="020B0604020202020204" pitchFamily="34" charset="0"/>
              <a:buChar char="•"/>
            </a:pPr>
            <a:r>
              <a:rPr lang="en-US" i="0" u="none" dirty="0" smtClean="0"/>
              <a:t>Know where your safe zone is -</a:t>
            </a:r>
            <a:r>
              <a:rPr lang="en-US" i="1" u="none" dirty="0" smtClean="0"/>
              <a:t> </a:t>
            </a:r>
            <a:r>
              <a:rPr lang="en-US" i="0" u="none" dirty="0" smtClean="0"/>
              <a:t>Your safe zone is a place where questions</a:t>
            </a:r>
            <a:r>
              <a:rPr lang="en-US" i="0" u="none" baseline="0" dirty="0" smtClean="0"/>
              <a:t> have been answered, risk has been identified, and mitigated to the point that success is basically guaranteed or really close!</a:t>
            </a:r>
            <a:endParaRPr lang="en-US" i="0" u="none" dirty="0" smtClean="0"/>
          </a:p>
          <a:p>
            <a:pPr marL="171450" indent="-171450">
              <a:buFont typeface="Arial" panose="020B0604020202020204" pitchFamily="34" charset="0"/>
              <a:buChar char="•"/>
            </a:pPr>
            <a:endParaRPr lang="en-US" i="1" u="sng" dirty="0" smtClean="0">
              <a:solidFill>
                <a:srgbClr val="002060"/>
              </a:solidFill>
            </a:endParaRPr>
          </a:p>
          <a:p>
            <a:pPr marL="0" indent="0">
              <a:buFont typeface="Arial" panose="020B0604020202020204" pitchFamily="34" charset="0"/>
              <a:buNone/>
            </a:pPr>
            <a:r>
              <a:rPr lang="en-US" dirty="0" smtClean="0">
                <a:solidFill>
                  <a:srgbClr val="002060"/>
                </a:solidFill>
              </a:rPr>
              <a:t>Rest easy knowing you can do this</a:t>
            </a:r>
            <a:r>
              <a:rPr lang="en-US" baseline="0" dirty="0" smtClean="0">
                <a:solidFill>
                  <a:srgbClr val="002060"/>
                </a:solidFill>
              </a:rPr>
              <a:t> </a:t>
            </a:r>
            <a:r>
              <a:rPr lang="en-US" dirty="0" smtClean="0">
                <a:solidFill>
                  <a:srgbClr val="002060"/>
                </a:solidFill>
              </a:rPr>
              <a:t>without it being a distraction!</a:t>
            </a:r>
          </a:p>
          <a:p>
            <a:endParaRPr lang="en-US" dirty="0" smtClean="0">
              <a:solidFill>
                <a:srgbClr val="002060"/>
              </a:solidFill>
            </a:endParaRPr>
          </a:p>
          <a:p>
            <a:r>
              <a:rPr lang="en-US" b="1" dirty="0" smtClean="0">
                <a:solidFill>
                  <a:srgbClr val="002060"/>
                </a:solidFill>
              </a:rPr>
              <a:t>(Next Slide)</a:t>
            </a:r>
          </a:p>
          <a:p>
            <a:endParaRPr lang="en-US"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37</a:t>
            </a:fld>
            <a:endParaRPr lang="en-US" altLang="en-US"/>
          </a:p>
        </p:txBody>
      </p:sp>
    </p:spTree>
    <p:extLst>
      <p:ext uri="{BB962C8B-B14F-4D97-AF65-F5344CB8AC3E}">
        <p14:creationId xmlns:p14="http://schemas.microsoft.com/office/powerpoint/2010/main" val="3068822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Times New Roman" pitchFamily="18" charset="0"/>
                <a:ea typeface="ＭＳ Ｐゴシック" pitchFamily="34" charset="-128"/>
              </a:rPr>
              <a:t>So when do I go around?   </a:t>
            </a:r>
            <a:r>
              <a:rPr lang="en-US" altLang="en-US" b="1" dirty="0" smtClean="0">
                <a:latin typeface="Times New Roman" pitchFamily="18" charset="0"/>
                <a:ea typeface="ＭＳ Ｐゴシック" pitchFamily="34" charset="-128"/>
              </a:rPr>
              <a:t>(Click)</a:t>
            </a:r>
          </a:p>
          <a:p>
            <a:endParaRPr lang="en-US" altLang="en-US" b="1" dirty="0" smtClean="0">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i="0" kern="1200" dirty="0" smtClean="0">
                <a:solidFill>
                  <a:schemeClr val="tx1"/>
                </a:solidFill>
                <a:effectLst/>
                <a:latin typeface="Times New Roman" pitchFamily="18" charset="0"/>
                <a:ea typeface="+mn-ea"/>
                <a:cs typeface="+mn-cs"/>
              </a:rPr>
              <a:t>Remember: </a:t>
            </a:r>
            <a:r>
              <a:rPr lang="en-US" sz="1200" b="0" i="0" kern="1200" dirty="0" smtClean="0">
                <a:solidFill>
                  <a:schemeClr val="tx1"/>
                </a:solidFill>
                <a:effectLst/>
                <a:latin typeface="Times New Roman" pitchFamily="18" charset="0"/>
                <a:ea typeface="+mn-ea"/>
                <a:cs typeface="+mn-cs"/>
              </a:rPr>
              <a:t> A </a:t>
            </a:r>
            <a:r>
              <a:rPr lang="en-US" sz="1200" b="1" i="0" kern="1200" dirty="0" smtClean="0">
                <a:solidFill>
                  <a:schemeClr val="tx1"/>
                </a:solidFill>
                <a:effectLst/>
                <a:latin typeface="Times New Roman" pitchFamily="18" charset="0"/>
                <a:ea typeface="+mn-ea"/>
                <a:cs typeface="+mn-cs"/>
              </a:rPr>
              <a:t>stabilized approach</a:t>
            </a:r>
            <a:r>
              <a:rPr lang="en-US" sz="1200" b="0" i="0" kern="1200" dirty="0" smtClean="0">
                <a:solidFill>
                  <a:schemeClr val="tx1"/>
                </a:solidFill>
                <a:effectLst/>
                <a:latin typeface="Times New Roman" pitchFamily="18" charset="0"/>
                <a:ea typeface="+mn-ea"/>
                <a:cs typeface="+mn-cs"/>
              </a:rPr>
              <a:t> is one in which the pilot establishes and maintains a constant angle glidepath towards a predetermined point on the landing runway. </a:t>
            </a:r>
            <a:endParaRPr lang="en-US" dirty="0" smtClean="0"/>
          </a:p>
          <a:p>
            <a:endParaRPr lang="en-US" altLang="en-US" b="1"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If you’re at or below 1000 ft. in IFR, or at or below 500 ft. in VFR </a:t>
            </a:r>
            <a:r>
              <a:rPr lang="en-US" altLang="en-US" b="1" i="1" u="sng" dirty="0" smtClean="0">
                <a:latin typeface="Times New Roman" pitchFamily="18" charset="0"/>
                <a:ea typeface="ＭＳ Ｐゴシック" pitchFamily="34" charset="-128"/>
              </a:rPr>
              <a:t>and</a:t>
            </a:r>
            <a:r>
              <a:rPr lang="en-US" altLang="en-US" dirty="0" smtClean="0">
                <a:latin typeface="Times New Roman" pitchFamily="18" charset="0"/>
                <a:ea typeface="ＭＳ Ｐゴシック" pitchFamily="34" charset="-128"/>
              </a:rPr>
              <a:t> the approach </a:t>
            </a:r>
            <a:r>
              <a:rPr lang="en-US" altLang="en-US" b="1" i="1" u="sng" dirty="0" smtClean="0">
                <a:latin typeface="Times New Roman" pitchFamily="18" charset="0"/>
                <a:ea typeface="ＭＳ Ｐゴシック" pitchFamily="34" charset="-128"/>
              </a:rPr>
              <a:t>is not stabile</a:t>
            </a:r>
            <a:r>
              <a:rPr lang="en-US" altLang="en-US" dirty="0" smtClean="0">
                <a:latin typeface="Times New Roman" pitchFamily="18" charset="0"/>
                <a:ea typeface="ＭＳ Ｐゴシック" pitchFamily="34" charset="-128"/>
              </a:rPr>
              <a:t> it’s </a:t>
            </a:r>
            <a:r>
              <a:rPr lang="en-US" altLang="en-US" b="1" i="1" u="sng" dirty="0" smtClean="0">
                <a:latin typeface="Times New Roman" pitchFamily="18" charset="0"/>
                <a:ea typeface="ＭＳ Ｐゴシック" pitchFamily="34" charset="-128"/>
              </a:rPr>
              <a:t>time to miss the approach or go around</a:t>
            </a:r>
            <a:r>
              <a:rPr lang="en-US" altLang="en-US" dirty="0" smtClean="0">
                <a:latin typeface="Times New Roman" pitchFamily="18" charset="0"/>
                <a:ea typeface="ＭＳ Ｐゴシック" pitchFamily="34" charset="-128"/>
              </a:rPr>
              <a:t>. </a:t>
            </a:r>
            <a:endParaRPr lang="en-US" altLang="en-US" b="1" dirty="0" smtClean="0">
              <a:latin typeface="Times New Roman" pitchFamily="18" charset="0"/>
              <a:ea typeface="ＭＳ Ｐゴシック" pitchFamily="34" charset="-128"/>
            </a:endParaRP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Likewise if the runway you’re approaching is out of service or there’s traffic on it that won’t be clear when you get there it’s also time to go around. </a:t>
            </a:r>
            <a:r>
              <a:rPr lang="en-US" altLang="en-US" b="1" dirty="0" smtClean="0">
                <a:latin typeface="Times New Roman" pitchFamily="18" charset="0"/>
                <a:ea typeface="ＭＳ Ｐゴシック" pitchFamily="34" charset="-128"/>
              </a:rPr>
              <a:t>(Click)</a:t>
            </a:r>
          </a:p>
          <a:p>
            <a:endParaRPr lang="en-US" altLang="en-US" dirty="0" smtClean="0">
              <a:latin typeface="Times New Roman" pitchFamily="18" charset="0"/>
              <a:ea typeface="ＭＳ Ｐゴシック" pitchFamily="34" charset="-128"/>
            </a:endParaRPr>
          </a:p>
          <a:p>
            <a:r>
              <a:rPr lang="en-US" altLang="en-US" dirty="0" smtClean="0">
                <a:latin typeface="Times New Roman" pitchFamily="18" charset="0"/>
                <a:ea typeface="ＭＳ Ｐゴシック" pitchFamily="34" charset="-128"/>
              </a:rPr>
              <a:t>Whatever the situation, the earlier you make the go around decision the easier it will be and once you’ve decided to go around; stick to that decision.  </a:t>
            </a:r>
          </a:p>
          <a:p>
            <a:endParaRPr lang="en-US" altLang="en-US" b="1" dirty="0" smtClean="0">
              <a:latin typeface="Times New Roman" pitchFamily="18" charset="0"/>
              <a:ea typeface="ＭＳ Ｐゴシック"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smtClean="0">
                <a:latin typeface="Times New Roman" pitchFamily="18" charset="0"/>
                <a:ea typeface="ＭＳ Ｐゴシック" pitchFamily="34" charset="-128"/>
              </a:rPr>
              <a:t>Presentation Note: </a:t>
            </a:r>
            <a:r>
              <a:rPr lang="en-US" altLang="en-US" sz="1200" b="0" kern="1200" baseline="0" dirty="0" smtClean="0">
                <a:solidFill>
                  <a:schemeClr val="tx1"/>
                </a:solidFill>
                <a:effectLst/>
                <a:latin typeface="Times New Roman" pitchFamily="18" charset="0"/>
                <a:ea typeface="+mn-ea"/>
                <a:cs typeface="+mn-cs"/>
              </a:rPr>
              <a:t> </a:t>
            </a:r>
            <a:r>
              <a:rPr lang="en-US" sz="1200" i="1" kern="1200" dirty="0" smtClean="0">
                <a:solidFill>
                  <a:schemeClr val="tx1"/>
                </a:solidFill>
                <a:effectLst/>
                <a:latin typeface="Times New Roman" pitchFamily="18" charset="0"/>
                <a:ea typeface="+mn-ea"/>
                <a:cs typeface="+mn-cs"/>
              </a:rPr>
              <a:t>Some pilots maintain 500 feet VFR is too high to be stable.  They say at 500 feet they’re still on base – maneuvering to final.  My counter has been, “On base are you configured for landing, on course, on airspeed, &amp; on altitude or descending on glide path as appropriate?  If so – you’re stabile – if not maybe you should be considering a go-around”.  JS</a:t>
            </a:r>
            <a:endParaRPr lang="en-US" altLang="en-US" i="1" dirty="0" smtClean="0">
              <a:latin typeface="Times New Roman" pitchFamily="18" charset="0"/>
              <a:ea typeface="ＭＳ Ｐゴシック" pitchFamily="34" charset="-128"/>
            </a:endParaRPr>
          </a:p>
          <a:p>
            <a:endParaRPr lang="en-US" altLang="en-US" b="1" dirty="0" smtClean="0">
              <a:latin typeface="Times New Roman" pitchFamily="18" charset="0"/>
              <a:ea typeface="ＭＳ Ｐゴシック" pitchFamily="34" charset="-128"/>
            </a:endParaRPr>
          </a:p>
          <a:p>
            <a:r>
              <a:rPr lang="en-US" altLang="en-US" b="1" dirty="0" smtClean="0">
                <a:latin typeface="Times New Roman" pitchFamily="18" charset="0"/>
                <a:ea typeface="ＭＳ Ｐゴシック" pitchFamily="34" charset="-128"/>
              </a:rPr>
              <a:t>(Next Slide)</a:t>
            </a:r>
            <a:endParaRPr lang="en-US" altLang="en-US" dirty="0" smtClean="0">
              <a:latin typeface="Times New Roman" pitchFamily="18" charset="0"/>
              <a:ea typeface="ＭＳ Ｐゴシック" pitchFamily="34" charset="-128"/>
            </a:endParaRPr>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defRPr sz="2400">
                <a:solidFill>
                  <a:schemeClr val="tx1"/>
                </a:solidFill>
                <a:latin typeface="Arial" charset="0"/>
                <a:ea typeface="ＭＳ Ｐゴシック" pitchFamily="34" charset="-128"/>
              </a:defRPr>
            </a:lvl1pPr>
            <a:lvl2pPr marL="742950" indent="-285750" defTabSz="911225" eaLnBrk="0" hangingPunct="0">
              <a:defRPr sz="2400">
                <a:solidFill>
                  <a:schemeClr val="tx1"/>
                </a:solidFill>
                <a:latin typeface="Arial" charset="0"/>
                <a:ea typeface="ＭＳ Ｐゴシック" pitchFamily="34" charset="-128"/>
              </a:defRPr>
            </a:lvl2pPr>
            <a:lvl3pPr marL="1143000" indent="-228600" defTabSz="911225" eaLnBrk="0" hangingPunct="0">
              <a:defRPr sz="2400">
                <a:solidFill>
                  <a:schemeClr val="tx1"/>
                </a:solidFill>
                <a:latin typeface="Arial" charset="0"/>
                <a:ea typeface="ＭＳ Ｐゴシック" pitchFamily="34" charset="-128"/>
              </a:defRPr>
            </a:lvl3pPr>
            <a:lvl4pPr marL="1600200" indent="-228600" defTabSz="911225" eaLnBrk="0" hangingPunct="0">
              <a:defRPr sz="2400">
                <a:solidFill>
                  <a:schemeClr val="tx1"/>
                </a:solidFill>
                <a:latin typeface="Arial" charset="0"/>
                <a:ea typeface="ＭＳ Ｐゴシック" pitchFamily="34" charset="-128"/>
              </a:defRPr>
            </a:lvl4pPr>
            <a:lvl5pPr marL="2057400" indent="-228600" defTabSz="911225" eaLnBrk="0" hangingPunct="0">
              <a:defRPr sz="2400">
                <a:solidFill>
                  <a:schemeClr val="tx1"/>
                </a:solidFill>
                <a:latin typeface="Arial" charset="0"/>
                <a:ea typeface="ＭＳ Ｐゴシック" pitchFamily="34" charset="-128"/>
              </a:defRPr>
            </a:lvl5pPr>
            <a:lvl6pPr marL="25146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6pPr>
            <a:lvl7pPr marL="29718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7pPr>
            <a:lvl8pPr marL="34290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8pPr>
            <a:lvl9pPr marL="3886200" indent="-228600" algn="ctr" defTabSz="911225" eaLnBrk="0" fontAlgn="base" hangingPunct="0">
              <a:spcBef>
                <a:spcPct val="50000"/>
              </a:spcBef>
              <a:spcAft>
                <a:spcPct val="0"/>
              </a:spcAft>
              <a:buChar char="•"/>
              <a:defRPr sz="2400">
                <a:solidFill>
                  <a:schemeClr val="tx1"/>
                </a:solidFill>
                <a:latin typeface="Arial" charset="0"/>
                <a:ea typeface="ＭＳ Ｐゴシック" pitchFamily="34" charset="-128"/>
              </a:defRPr>
            </a:lvl9pPr>
          </a:lstStyle>
          <a:p>
            <a:pPr eaLnBrk="1" hangingPunct="1"/>
            <a:fld id="{8DBB7736-3B14-4059-882D-6B930F8E2C47}" type="slidenum">
              <a:rPr lang="en-US" altLang="en-US" sz="1200" smtClean="0">
                <a:latin typeface="Times New Roman" pitchFamily="18" charset="0"/>
              </a:rPr>
              <a:pPr eaLnBrk="1" hangingPunct="1"/>
              <a:t>38</a:t>
            </a:fld>
            <a:endParaRPr lang="en-US" altLang="en-US" sz="1200" smtClean="0">
              <a:latin typeface="Times New Roman" pitchFamily="18" charset="0"/>
            </a:endParaRPr>
          </a:p>
        </p:txBody>
      </p:sp>
    </p:spTree>
    <p:extLst>
      <p:ext uri="{BB962C8B-B14F-4D97-AF65-F5344CB8AC3E}">
        <p14:creationId xmlns:p14="http://schemas.microsoft.com/office/powerpoint/2010/main" val="28735208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64" charset="-128"/>
              </a:defRPr>
            </a:lvl1pPr>
            <a:lvl2pPr marL="742950" indent="-285750">
              <a:defRPr sz="2400">
                <a:solidFill>
                  <a:schemeClr val="tx1"/>
                </a:solidFill>
                <a:latin typeface="Arial" charset="0"/>
                <a:ea typeface="ＭＳ Ｐゴシック" pitchFamily="-64" charset="-128"/>
              </a:defRPr>
            </a:lvl2pPr>
            <a:lvl3pPr marL="1143000" indent="-228600">
              <a:defRPr sz="2400">
                <a:solidFill>
                  <a:schemeClr val="tx1"/>
                </a:solidFill>
                <a:latin typeface="Arial" charset="0"/>
                <a:ea typeface="ＭＳ Ｐゴシック" pitchFamily="-64" charset="-128"/>
              </a:defRPr>
            </a:lvl3pPr>
            <a:lvl4pPr marL="1600200" indent="-228600">
              <a:defRPr sz="2400">
                <a:solidFill>
                  <a:schemeClr val="tx1"/>
                </a:solidFill>
                <a:latin typeface="Arial" charset="0"/>
                <a:ea typeface="ＭＳ Ｐゴシック" pitchFamily="-64" charset="-128"/>
              </a:defRPr>
            </a:lvl4pPr>
            <a:lvl5pPr marL="2057400" indent="-228600">
              <a:defRPr sz="2400">
                <a:solidFill>
                  <a:schemeClr val="tx1"/>
                </a:solidFill>
                <a:latin typeface="Arial" charset="0"/>
                <a:ea typeface="ＭＳ Ｐゴシック" pitchFamily="-6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6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6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6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64" charset="-128"/>
              </a:defRPr>
            </a:lvl9pPr>
          </a:lstStyle>
          <a:p>
            <a:fld id="{9A402F3E-D6B5-4E5F-BDF4-90221BCC3DF7}" type="slidenum">
              <a:rPr lang="en-US" altLang="en-US" sz="1200" smtClean="0">
                <a:solidFill>
                  <a:prstClr val="black"/>
                </a:solidFill>
              </a:rPr>
              <a:pPr/>
              <a:t>39</a:t>
            </a:fld>
            <a:endParaRPr lang="en-US" altLang="en-US" sz="1200" dirty="0" smtClean="0">
              <a:solidFill>
                <a:prstClr val="black"/>
              </a:solidFill>
            </a:endParaRPr>
          </a:p>
        </p:txBody>
      </p:sp>
      <p:sp>
        <p:nvSpPr>
          <p:cNvPr id="77827" name="Rectangle 7"/>
          <p:cNvSpPr txBox="1">
            <a:spLocks noGrp="1" noChangeArrowheads="1"/>
          </p:cNvSpPr>
          <p:nvPr/>
        </p:nvSpPr>
        <p:spPr bwMode="auto">
          <a:xfrm>
            <a:off x="3884613" y="8829967"/>
            <a:ext cx="297180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sz="2400">
                <a:solidFill>
                  <a:schemeClr val="tx1"/>
                </a:solidFill>
                <a:latin typeface="Arial" charset="0"/>
                <a:ea typeface="ＭＳ Ｐゴシック" pitchFamily="-64" charset="-128"/>
              </a:defRPr>
            </a:lvl1pPr>
            <a:lvl2pPr marL="742950" indent="-285750">
              <a:defRPr sz="2400">
                <a:solidFill>
                  <a:schemeClr val="tx1"/>
                </a:solidFill>
                <a:latin typeface="Arial" charset="0"/>
                <a:ea typeface="ＭＳ Ｐゴシック" pitchFamily="-64" charset="-128"/>
              </a:defRPr>
            </a:lvl2pPr>
            <a:lvl3pPr marL="1143000" indent="-228600">
              <a:defRPr sz="2400">
                <a:solidFill>
                  <a:schemeClr val="tx1"/>
                </a:solidFill>
                <a:latin typeface="Arial" charset="0"/>
                <a:ea typeface="ＭＳ Ｐゴシック" pitchFamily="-64" charset="-128"/>
              </a:defRPr>
            </a:lvl3pPr>
            <a:lvl4pPr marL="1600200" indent="-228600">
              <a:defRPr sz="2400">
                <a:solidFill>
                  <a:schemeClr val="tx1"/>
                </a:solidFill>
                <a:latin typeface="Arial" charset="0"/>
                <a:ea typeface="ＭＳ Ｐゴシック" pitchFamily="-64" charset="-128"/>
              </a:defRPr>
            </a:lvl4pPr>
            <a:lvl5pPr marL="2057400" indent="-228600">
              <a:defRPr sz="2400">
                <a:solidFill>
                  <a:schemeClr val="tx1"/>
                </a:solidFill>
                <a:latin typeface="Arial" charset="0"/>
                <a:ea typeface="ＭＳ Ｐゴシック" pitchFamily="-6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6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6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6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64" charset="-128"/>
              </a:defRPr>
            </a:lvl9pPr>
          </a:lstStyle>
          <a:p>
            <a:pPr algn="r"/>
            <a:fld id="{368ADA11-3E1C-46F4-8BA2-F2B417BCDC2B}" type="slidenum">
              <a:rPr lang="en-US" altLang="en-US" sz="1200">
                <a:solidFill>
                  <a:prstClr val="black"/>
                </a:solidFill>
                <a:ea typeface="ヒラギノ角ゴ Pro W3" pitchFamily="-64" charset="-128"/>
              </a:rPr>
              <a:pPr algn="r"/>
              <a:t>39</a:t>
            </a:fld>
            <a:endParaRPr lang="en-US" altLang="en-US" sz="1200" dirty="0">
              <a:solidFill>
                <a:prstClr val="black"/>
              </a:solidFill>
              <a:ea typeface="ヒラギノ角ゴ Pro W3" pitchFamily="-64" charset="-128"/>
            </a:endParaRPr>
          </a:p>
        </p:txBody>
      </p:sp>
      <p:sp>
        <p:nvSpPr>
          <p:cNvPr id="77828" name="Rectangle 2"/>
          <p:cNvSpPr>
            <a:spLocks noGrp="1" noRot="1" noChangeAspect="1" noChangeArrowheads="1" noTextEdit="1"/>
          </p:cNvSpPr>
          <p:nvPr>
            <p:ph type="sldImg"/>
          </p:nvPr>
        </p:nvSpPr>
        <p:spPr>
          <a:xfrm>
            <a:off x="1106488" y="696913"/>
            <a:ext cx="4648200" cy="3486150"/>
          </a:xfrm>
          <a:solidFill>
            <a:srgbClr val="FFFFFF"/>
          </a:solidFill>
          <a:ln/>
        </p:spPr>
      </p:sp>
      <p:sp>
        <p:nvSpPr>
          <p:cNvPr id="77829" name="Rectangle 3"/>
          <p:cNvSpPr>
            <a:spLocks noGrp="1" noChangeArrowheads="1"/>
          </p:cNvSpPr>
          <p:nvPr>
            <p:ph type="body" idx="1"/>
          </p:nvPr>
        </p:nvSpPr>
        <p:spPr>
          <a:xfrm>
            <a:off x="685800" y="4415790"/>
            <a:ext cx="5486400" cy="4183380"/>
          </a:xfrm>
          <a:solidFill>
            <a:srgbClr val="FFFFFF"/>
          </a:solidFill>
          <a:ln>
            <a:solidFill>
              <a:srgbClr val="000000"/>
            </a:solidFill>
          </a:ln>
        </p:spPr>
        <p:txBody>
          <a:bodyPr lIns="91432" tIns="45716" rIns="91432" bIns="45716"/>
          <a:lstStyle/>
          <a:p>
            <a:pPr eaLnBrk="1" hangingPunct="1"/>
            <a:r>
              <a:rPr lang="en-US" altLang="en-US" dirty="0" smtClean="0"/>
              <a:t>Let’s review quickly e</a:t>
            </a:r>
            <a:r>
              <a:rPr lang="en-US" sz="1200" b="0" i="0" kern="1200" dirty="0" smtClean="0">
                <a:solidFill>
                  <a:schemeClr val="tx1"/>
                </a:solidFill>
                <a:effectLst/>
                <a:latin typeface="Times New Roman" pitchFamily="18" charset="0"/>
                <a:ea typeface="+mn-ea"/>
                <a:cs typeface="+mn-cs"/>
              </a:rPr>
              <a:t>lements of the </a:t>
            </a:r>
            <a:r>
              <a:rPr lang="en-US" sz="1200" b="1" i="0" kern="1200" dirty="0" smtClean="0">
                <a:solidFill>
                  <a:schemeClr val="tx1"/>
                </a:solidFill>
                <a:effectLst/>
                <a:latin typeface="Times New Roman" pitchFamily="18" charset="0"/>
                <a:ea typeface="+mn-ea"/>
                <a:cs typeface="+mn-cs"/>
              </a:rPr>
              <a:t>DECIDE</a:t>
            </a:r>
            <a:r>
              <a:rPr lang="en-US" sz="1200" b="0" i="0" kern="1200" dirty="0" smtClean="0">
                <a:solidFill>
                  <a:schemeClr val="tx1"/>
                </a:solidFill>
                <a:effectLst/>
                <a:latin typeface="Times New Roman" pitchFamily="18" charset="0"/>
                <a:ea typeface="+mn-ea"/>
                <a:cs typeface="+mn-cs"/>
              </a:rPr>
              <a:t> model for decision making:</a:t>
            </a:r>
            <a:endParaRPr lang="en-US" altLang="en-US" dirty="0" smtClean="0"/>
          </a:p>
          <a:p>
            <a:pPr marL="171450" lvl="0" indent="-171450">
              <a:buFont typeface="Arial" panose="020B0604020202020204" pitchFamily="34" charset="0"/>
              <a:buChar char="•"/>
            </a:pPr>
            <a:r>
              <a:rPr lang="en-US" sz="1200" b="1" i="0" kern="1200" dirty="0" smtClean="0">
                <a:solidFill>
                  <a:schemeClr val="tx1"/>
                </a:solidFill>
                <a:effectLst/>
                <a:latin typeface="Times New Roman" pitchFamily="18" charset="0"/>
                <a:ea typeface="+mn-ea"/>
                <a:cs typeface="+mn-cs"/>
              </a:rPr>
              <a:t>D</a:t>
            </a:r>
            <a:r>
              <a:rPr lang="en-US" sz="1200" b="0" i="0" kern="1200" dirty="0" smtClean="0">
                <a:solidFill>
                  <a:schemeClr val="tx1"/>
                </a:solidFill>
                <a:effectLst/>
                <a:latin typeface="Times New Roman" pitchFamily="18" charset="0"/>
                <a:ea typeface="+mn-ea"/>
                <a:cs typeface="+mn-cs"/>
              </a:rPr>
              <a:t>etect a change needing attention</a:t>
            </a:r>
          </a:p>
          <a:p>
            <a:pPr marL="171450" lvl="0" indent="-171450">
              <a:buFont typeface="Arial" panose="020B0604020202020204" pitchFamily="34" charset="0"/>
              <a:buChar char="•"/>
            </a:pPr>
            <a:r>
              <a:rPr lang="en-US" sz="1200" b="1" i="0" kern="1200" dirty="0" smtClean="0">
                <a:solidFill>
                  <a:schemeClr val="tx1"/>
                </a:solidFill>
                <a:effectLst/>
                <a:latin typeface="Times New Roman" pitchFamily="18" charset="0"/>
                <a:ea typeface="+mn-ea"/>
                <a:cs typeface="+mn-cs"/>
              </a:rPr>
              <a:t>E</a:t>
            </a:r>
            <a:r>
              <a:rPr lang="en-US" sz="1200" b="0" i="0" kern="1200" dirty="0" smtClean="0">
                <a:solidFill>
                  <a:schemeClr val="tx1"/>
                </a:solidFill>
                <a:effectLst/>
                <a:latin typeface="Times New Roman" pitchFamily="18" charset="0"/>
                <a:ea typeface="+mn-ea"/>
                <a:cs typeface="+mn-cs"/>
              </a:rPr>
              <a:t>stimate the need to counter or react to change</a:t>
            </a:r>
          </a:p>
          <a:p>
            <a:pPr marL="171450" lvl="0" indent="-171450">
              <a:buFont typeface="Arial" panose="020B0604020202020204" pitchFamily="34" charset="0"/>
              <a:buChar char="•"/>
            </a:pPr>
            <a:r>
              <a:rPr lang="en-US" sz="1200" b="1" i="0" kern="1200" dirty="0" smtClean="0">
                <a:solidFill>
                  <a:schemeClr val="tx1"/>
                </a:solidFill>
                <a:effectLst/>
                <a:latin typeface="Times New Roman" pitchFamily="18" charset="0"/>
                <a:ea typeface="+mn-ea"/>
                <a:cs typeface="+mn-cs"/>
              </a:rPr>
              <a:t>C</a:t>
            </a:r>
            <a:r>
              <a:rPr lang="en-US" sz="1200" b="0" i="0" kern="1200" dirty="0" smtClean="0">
                <a:solidFill>
                  <a:schemeClr val="tx1"/>
                </a:solidFill>
                <a:effectLst/>
                <a:latin typeface="Times New Roman" pitchFamily="18" charset="0"/>
                <a:ea typeface="+mn-ea"/>
                <a:cs typeface="+mn-cs"/>
              </a:rPr>
              <a:t>hoose the most desirable outcome for the flight</a:t>
            </a:r>
          </a:p>
          <a:p>
            <a:pPr marL="171450" lvl="0" indent="-171450">
              <a:buFont typeface="Arial" panose="020B0604020202020204" pitchFamily="34" charset="0"/>
              <a:buChar char="•"/>
            </a:pPr>
            <a:r>
              <a:rPr lang="en-US" sz="1200" b="1" i="0" kern="1200" dirty="0" smtClean="0">
                <a:solidFill>
                  <a:schemeClr val="tx1"/>
                </a:solidFill>
                <a:effectLst/>
                <a:latin typeface="Times New Roman" pitchFamily="18" charset="0"/>
                <a:ea typeface="+mn-ea"/>
                <a:cs typeface="+mn-cs"/>
              </a:rPr>
              <a:t>I</a:t>
            </a:r>
            <a:r>
              <a:rPr lang="en-US" sz="1200" b="0" i="0" kern="1200" dirty="0" smtClean="0">
                <a:solidFill>
                  <a:schemeClr val="tx1"/>
                </a:solidFill>
                <a:effectLst/>
                <a:latin typeface="Times New Roman" pitchFamily="18" charset="0"/>
                <a:ea typeface="+mn-ea"/>
                <a:cs typeface="+mn-cs"/>
              </a:rPr>
              <a:t>dentify actions to successfully control the change</a:t>
            </a:r>
          </a:p>
          <a:p>
            <a:pPr marL="171450" lvl="0" indent="-171450">
              <a:buFont typeface="Arial" panose="020B0604020202020204" pitchFamily="34" charset="0"/>
              <a:buChar char="•"/>
            </a:pPr>
            <a:r>
              <a:rPr lang="en-US" sz="1200" b="1" i="0" kern="1200" dirty="0" smtClean="0">
                <a:solidFill>
                  <a:schemeClr val="tx1"/>
                </a:solidFill>
                <a:effectLst/>
                <a:latin typeface="Times New Roman" pitchFamily="18" charset="0"/>
                <a:ea typeface="+mn-ea"/>
                <a:cs typeface="+mn-cs"/>
              </a:rPr>
              <a:t>D</a:t>
            </a:r>
            <a:r>
              <a:rPr lang="en-US" sz="1200" b="0" i="0" kern="1200" dirty="0" smtClean="0">
                <a:solidFill>
                  <a:schemeClr val="tx1"/>
                </a:solidFill>
                <a:effectLst/>
                <a:latin typeface="Times New Roman" pitchFamily="18" charset="0"/>
                <a:ea typeface="+mn-ea"/>
                <a:cs typeface="+mn-cs"/>
              </a:rPr>
              <a:t>o something to adapt to the change</a:t>
            </a:r>
          </a:p>
          <a:p>
            <a:pPr marL="171450" lvl="0" indent="-171450">
              <a:buFont typeface="Arial" panose="020B0604020202020204" pitchFamily="34" charset="0"/>
              <a:buChar char="•"/>
            </a:pPr>
            <a:r>
              <a:rPr lang="en-US" sz="1200" b="1" i="0" kern="1200" dirty="0" smtClean="0">
                <a:solidFill>
                  <a:schemeClr val="tx1"/>
                </a:solidFill>
                <a:effectLst/>
                <a:latin typeface="Times New Roman" pitchFamily="18" charset="0"/>
                <a:ea typeface="+mn-ea"/>
                <a:cs typeface="+mn-cs"/>
              </a:rPr>
              <a:t>E</a:t>
            </a:r>
            <a:r>
              <a:rPr lang="en-US" sz="1200" b="0" i="0" kern="1200" dirty="0" smtClean="0">
                <a:solidFill>
                  <a:schemeClr val="tx1"/>
                </a:solidFill>
                <a:effectLst/>
                <a:latin typeface="Times New Roman" pitchFamily="18" charset="0"/>
                <a:ea typeface="+mn-ea"/>
                <a:cs typeface="+mn-cs"/>
              </a:rPr>
              <a:t>valuate the effect of the action countering the change</a:t>
            </a:r>
          </a:p>
          <a:p>
            <a:r>
              <a:rPr lang="en-US" sz="1200" b="0" i="0" kern="1200" dirty="0" smtClean="0">
                <a:solidFill>
                  <a:schemeClr val="tx1"/>
                </a:solidFill>
                <a:effectLst/>
                <a:latin typeface="Times New Roman" pitchFamily="18" charset="0"/>
                <a:ea typeface="+mn-ea"/>
                <a:cs typeface="+mn-cs"/>
              </a:rPr>
              <a:t/>
            </a:r>
            <a:br>
              <a:rPr lang="en-US" sz="1200" b="0" i="0" kern="1200" dirty="0" smtClean="0">
                <a:solidFill>
                  <a:schemeClr val="tx1"/>
                </a:solidFill>
                <a:effectLst/>
                <a:latin typeface="Times New Roman" pitchFamily="18" charset="0"/>
                <a:ea typeface="+mn-ea"/>
                <a:cs typeface="+mn-cs"/>
              </a:rPr>
            </a:br>
            <a:r>
              <a:rPr lang="en-US" altLang="en-US" b="1" dirty="0" smtClean="0"/>
              <a:t>Discussion:</a:t>
            </a:r>
            <a:r>
              <a:rPr lang="en-US" altLang="en-US" b="1" baseline="0" dirty="0" smtClean="0"/>
              <a:t> </a:t>
            </a:r>
            <a:r>
              <a:rPr lang="en-US" altLang="en-US" b="0" i="1" dirty="0" smtClean="0"/>
              <a:t> Airman and CFIs</a:t>
            </a:r>
          </a:p>
          <a:p>
            <a:pPr eaLnBrk="1" hangingPunct="1"/>
            <a:endParaRPr lang="en-US" altLang="en-US" dirty="0" smtClean="0"/>
          </a:p>
          <a:p>
            <a:pPr eaLnBrk="1" hangingPunct="1"/>
            <a:r>
              <a:rPr lang="en-US" altLang="en-US" dirty="0" smtClean="0"/>
              <a:t>Does this sound familiar to you?</a:t>
            </a:r>
          </a:p>
          <a:p>
            <a:pPr eaLnBrk="1" hangingPunct="1"/>
            <a:r>
              <a:rPr lang="en-US" altLang="en-US" dirty="0" smtClean="0"/>
              <a:t>At what point in your training, education, or planning should we be using this?</a:t>
            </a:r>
          </a:p>
          <a:p>
            <a:pPr eaLnBrk="1" hangingPunct="1"/>
            <a:endParaRPr lang="en-US" altLang="en-US" dirty="0" smtClean="0"/>
          </a:p>
          <a:p>
            <a:pPr eaLnBrk="1" hangingPunct="1"/>
            <a:r>
              <a:rPr lang="en-US" altLang="en-US" dirty="0" smtClean="0"/>
              <a:t>CFIs, How do we reinforce this concept?</a:t>
            </a:r>
          </a:p>
          <a:p>
            <a:pPr eaLnBrk="1" hangingPunct="1"/>
            <a:r>
              <a:rPr lang="en-US" altLang="en-US" dirty="0" smtClean="0"/>
              <a:t>Do you provide opportunities for your students to practice using this?</a:t>
            </a:r>
          </a:p>
          <a:p>
            <a:pPr eaLnBrk="1" hangingPunct="1"/>
            <a:endParaRPr lang="en-US" altLang="en-US"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a:p>
            <a:pPr eaLnBrk="1" hangingPunct="1"/>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2472716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defTabSz="928688" eaLnBrk="0" hangingPunct="0">
              <a:defRPr sz="2400">
                <a:solidFill>
                  <a:schemeClr val="tx1"/>
                </a:solidFill>
                <a:latin typeface="Arial" panose="020B0604020202020204" pitchFamily="34" charset="0"/>
              </a:defRPr>
            </a:lvl1pPr>
            <a:lvl2pPr marL="742950" indent="-285750" defTabSz="928688" eaLnBrk="0" hangingPunct="0">
              <a:defRPr sz="2400">
                <a:solidFill>
                  <a:schemeClr val="tx1"/>
                </a:solidFill>
                <a:latin typeface="Arial" panose="020B0604020202020204" pitchFamily="34" charset="0"/>
              </a:defRPr>
            </a:lvl2pPr>
            <a:lvl3pPr marL="1143000" indent="-228600" defTabSz="928688" eaLnBrk="0" hangingPunct="0">
              <a:defRPr sz="2400">
                <a:solidFill>
                  <a:schemeClr val="tx1"/>
                </a:solidFill>
                <a:latin typeface="Arial" panose="020B0604020202020204" pitchFamily="34" charset="0"/>
              </a:defRPr>
            </a:lvl3pPr>
            <a:lvl4pPr marL="1600200" indent="-228600" defTabSz="928688" eaLnBrk="0" hangingPunct="0">
              <a:defRPr sz="2400">
                <a:solidFill>
                  <a:schemeClr val="tx1"/>
                </a:solidFill>
                <a:latin typeface="Arial" panose="020B0604020202020204" pitchFamily="34" charset="0"/>
              </a:defRPr>
            </a:lvl4pPr>
            <a:lvl5pPr marL="2057400" indent="-228600" defTabSz="928688" eaLnBrk="0" hangingPunct="0">
              <a:defRPr sz="2400">
                <a:solidFill>
                  <a:schemeClr val="tx1"/>
                </a:solidFill>
                <a:latin typeface="Arial" panose="020B0604020202020204" pitchFamily="34" charset="0"/>
              </a:defRPr>
            </a:lvl5pPr>
            <a:lvl6pPr marL="25146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D90076AF-2F62-48C4-8F3D-7573AD4225B1}" type="slidenum">
              <a:rPr lang="en-US" altLang="en-US" sz="1000">
                <a:latin typeface="Times New Roman" panose="02020603050405020304" pitchFamily="18" charset="0"/>
              </a:rPr>
              <a:pPr eaLnBrk="1" hangingPunct="1"/>
              <a:t>4</a:t>
            </a:fld>
            <a:endParaRPr lang="en-US" altLang="en-US" sz="1000">
              <a:latin typeface="Times New Roman" panose="02020603050405020304" pitchFamily="18" charset="0"/>
            </a:endParaRPr>
          </a:p>
        </p:txBody>
      </p:sp>
      <p:sp>
        <p:nvSpPr>
          <p:cNvPr id="56323" name="Rectangle 2"/>
          <p:cNvSpPr>
            <a:spLocks noGrp="1" noRot="1" noChangeAspect="1" noChangeArrowheads="1" noTextEdit="1"/>
          </p:cNvSpPr>
          <p:nvPr>
            <p:ph type="sldImg"/>
          </p:nvPr>
        </p:nvSpPr>
        <p:spPr>
          <a:xfrm>
            <a:off x="1189038" y="703263"/>
            <a:ext cx="4632325" cy="3473450"/>
          </a:xfrm>
          <a:ln/>
        </p:spPr>
      </p:sp>
      <p:sp>
        <p:nvSpPr>
          <p:cNvPr id="56324" name="Rectangle 3"/>
          <p:cNvSpPr>
            <a:spLocks noGrp="1" noChangeArrowheads="1"/>
          </p:cNvSpPr>
          <p:nvPr>
            <p:ph type="body" idx="1"/>
          </p:nvPr>
        </p:nvSpPr>
        <p:spPr>
          <a:noFill/>
        </p:spPr>
        <p:txBody>
          <a:bodyPr/>
          <a:lstStyle/>
          <a:p>
            <a:r>
              <a:rPr lang="en-US" altLang="en-US" dirty="0" smtClean="0"/>
              <a:t>Here’s what we’re going to discuss today:</a:t>
            </a:r>
          </a:p>
          <a:p>
            <a:endParaRPr lang="en-US" altLang="en-US" dirty="0" smtClean="0"/>
          </a:p>
          <a:p>
            <a:pPr eaLnBrk="1" hangingPunct="1">
              <a:spcBef>
                <a:spcPts val="0"/>
              </a:spcBef>
              <a:spcAft>
                <a:spcPts val="1200"/>
              </a:spcAft>
              <a:buFont typeface="Wingdings" panose="05000000000000000000" pitchFamily="2" charset="2"/>
              <a:buChar char="v"/>
            </a:pPr>
            <a:r>
              <a:rPr lang="en-US" altLang="en-US" sz="2400" dirty="0" smtClean="0"/>
              <a:t> What the accident data tells us</a:t>
            </a:r>
          </a:p>
          <a:p>
            <a:pPr eaLnBrk="1" hangingPunct="1">
              <a:spcBef>
                <a:spcPts val="0"/>
              </a:spcBef>
              <a:spcAft>
                <a:spcPts val="1200"/>
              </a:spcAft>
              <a:buFont typeface="Wingdings" panose="05000000000000000000" pitchFamily="2" charset="2"/>
              <a:buChar char="v"/>
            </a:pPr>
            <a:r>
              <a:rPr lang="en-US" altLang="en-US" sz="2400" dirty="0" smtClean="0"/>
              <a:t> Environmental &amp; Human factors</a:t>
            </a:r>
          </a:p>
          <a:p>
            <a:pPr eaLnBrk="1" hangingPunct="1">
              <a:spcBef>
                <a:spcPts val="0"/>
              </a:spcBef>
              <a:spcAft>
                <a:spcPts val="1200"/>
              </a:spcAft>
              <a:buFont typeface="Wingdings" panose="05000000000000000000" pitchFamily="2" charset="2"/>
              <a:buChar char="v"/>
            </a:pPr>
            <a:r>
              <a:rPr lang="en-US" altLang="en-US" sz="2400" dirty="0" smtClean="0"/>
              <a:t> Certification and your Aircraft</a:t>
            </a:r>
          </a:p>
          <a:p>
            <a:pPr eaLnBrk="1" hangingPunct="1">
              <a:spcBef>
                <a:spcPts val="0"/>
              </a:spcBef>
              <a:spcAft>
                <a:spcPts val="1200"/>
              </a:spcAft>
              <a:buFont typeface="Wingdings" panose="05000000000000000000" pitchFamily="2" charset="2"/>
              <a:buChar char="v"/>
            </a:pPr>
            <a:r>
              <a:rPr lang="en-US" altLang="en-US" sz="2400" dirty="0" smtClean="0"/>
              <a:t> All about the landing</a:t>
            </a:r>
          </a:p>
          <a:p>
            <a:pPr eaLnBrk="1" hangingPunct="1">
              <a:spcBef>
                <a:spcPts val="0"/>
              </a:spcBef>
              <a:spcAft>
                <a:spcPts val="1200"/>
              </a:spcAft>
              <a:buFont typeface="Wingdings" panose="05000000000000000000" pitchFamily="2" charset="2"/>
              <a:buChar char="v"/>
            </a:pPr>
            <a:r>
              <a:rPr lang="en-US" altLang="en-US" sz="2400" dirty="0" smtClean="0"/>
              <a:t> Threats to safe Landings</a:t>
            </a:r>
          </a:p>
          <a:p>
            <a:pPr eaLnBrk="1" hangingPunct="1">
              <a:spcBef>
                <a:spcPts val="0"/>
              </a:spcBef>
              <a:spcAft>
                <a:spcPts val="1200"/>
              </a:spcAft>
              <a:buFont typeface="Wingdings" panose="05000000000000000000" pitchFamily="2" charset="2"/>
              <a:buChar char="v"/>
            </a:pPr>
            <a:r>
              <a:rPr lang="en-US" altLang="en-US" sz="2400" dirty="0" smtClean="0"/>
              <a:t> When the landing goes</a:t>
            </a:r>
            <a:r>
              <a:rPr lang="en-US" altLang="en-US" sz="2400" baseline="0" dirty="0" smtClean="0"/>
              <a:t> wrong - </a:t>
            </a:r>
            <a:r>
              <a:rPr lang="en-US" altLang="en-US" sz="2400" dirty="0" smtClean="0"/>
              <a:t>Runway Excursion</a:t>
            </a:r>
          </a:p>
          <a:p>
            <a:pPr eaLnBrk="1" hangingPunct="1">
              <a:spcBef>
                <a:spcPts val="0"/>
              </a:spcBef>
              <a:spcAft>
                <a:spcPts val="1200"/>
              </a:spcAft>
              <a:buFont typeface="Wingdings" panose="05000000000000000000" pitchFamily="2" charset="2"/>
              <a:buChar char="v"/>
            </a:pPr>
            <a:r>
              <a:rPr lang="en-US" altLang="en-US" sz="2400" dirty="0" smtClean="0"/>
              <a:t> Going Around</a:t>
            </a:r>
          </a:p>
          <a:p>
            <a:pPr marL="171450" marR="0" lvl="0" indent="-171450" algn="l" defTabSz="914400" rtl="0" eaLnBrk="1" fontAlgn="base" latinLnBrk="0" hangingPunct="1">
              <a:lnSpc>
                <a:spcPct val="100000"/>
              </a:lnSpc>
              <a:spcBef>
                <a:spcPts val="0"/>
              </a:spcBef>
              <a:spcAft>
                <a:spcPts val="1200"/>
              </a:spcAft>
              <a:buClrTx/>
              <a:buSzTx/>
              <a:buFont typeface="Wingdings" panose="05000000000000000000" pitchFamily="2" charset="2"/>
              <a:buChar char="v"/>
              <a:tabLst/>
              <a:defRPr/>
            </a:pPr>
            <a:r>
              <a:rPr lang="en-US" altLang="en-US" sz="1200" dirty="0" smtClean="0"/>
              <a:t>Best Practices</a:t>
            </a:r>
          </a:p>
          <a:p>
            <a:pPr eaLnBrk="1" hangingPunct="1">
              <a:spcBef>
                <a:spcPts val="0"/>
              </a:spcBef>
              <a:spcAft>
                <a:spcPts val="1200"/>
              </a:spcAft>
              <a:buFont typeface="Wingdings" panose="05000000000000000000" pitchFamily="2" charset="2"/>
              <a:buNone/>
            </a:pPr>
            <a:endParaRPr lang="en-US" altLang="en-US" dirty="0" smtClean="0"/>
          </a:p>
          <a:p>
            <a:pPr eaLnBrk="1" hangingPunct="1">
              <a:spcBef>
                <a:spcPts val="0"/>
              </a:spcBef>
              <a:spcAft>
                <a:spcPts val="1200"/>
              </a:spcAft>
              <a:buFont typeface="Wingdings" panose="05000000000000000000" pitchFamily="2" charset="2"/>
              <a:buNone/>
            </a:pPr>
            <a:r>
              <a:rPr lang="en-US" altLang="en-US" b="1" dirty="0" smtClean="0"/>
              <a:t>(Next</a:t>
            </a:r>
            <a:r>
              <a:rPr lang="en-US" altLang="en-US" b="1" baseline="0" dirty="0" smtClean="0"/>
              <a:t> Slide)</a:t>
            </a:r>
            <a:endParaRPr lang="en-US" altLang="en-US" b="1" dirty="0" smtClean="0"/>
          </a:p>
          <a:p>
            <a:endParaRPr lang="en-US" alt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Support</a:t>
            </a:r>
            <a:r>
              <a:rPr lang="en-US" b="0" baseline="0" dirty="0" smtClean="0"/>
              <a:t> data you may want to look at:</a:t>
            </a:r>
            <a:endParaRPr lang="en-US" b="0" dirty="0" smtClean="0"/>
          </a:p>
          <a:p>
            <a:endParaRPr lang="en-US" b="1" dirty="0" smtClean="0"/>
          </a:p>
          <a:p>
            <a:r>
              <a:rPr lang="en-US" b="1" dirty="0" smtClean="0"/>
              <a:t>Presenter:</a:t>
            </a:r>
            <a:r>
              <a:rPr lang="en-US" baseline="0" dirty="0" smtClean="0"/>
              <a:t> </a:t>
            </a:r>
            <a:r>
              <a:rPr lang="en-US" i="1" baseline="0" dirty="0" smtClean="0"/>
              <a:t>give this slide a moment for attendees to snap a picture or write down the necessary data from this slide.</a:t>
            </a:r>
          </a:p>
          <a:p>
            <a:endParaRPr lang="en-US" baseline="0" dirty="0" smtClean="0"/>
          </a:p>
          <a:p>
            <a:r>
              <a:rPr lang="en-US" b="1" baseline="0" dirty="0" smtClean="0"/>
              <a:t>Resources: </a:t>
            </a:r>
          </a:p>
          <a:p>
            <a:pPr marL="171450" indent="-171450">
              <a:buFont typeface="Arial" panose="020B0604020202020204" pitchFamily="34" charset="0"/>
              <a:buChar char="•"/>
            </a:pPr>
            <a:r>
              <a:rPr lang="en-US" sz="1200" b="0" i="1" dirty="0" smtClean="0"/>
              <a:t>GAJSC website at </a:t>
            </a:r>
            <a:r>
              <a:rPr lang="en-US" sz="1200" i="1" dirty="0" smtClean="0"/>
              <a:t>GAJSC.org</a:t>
            </a:r>
          </a:p>
          <a:p>
            <a:pPr marL="171450" indent="-171450">
              <a:buFont typeface="Arial" panose="020B0604020202020204" pitchFamily="34" charset="0"/>
              <a:buChar char="•"/>
            </a:pPr>
            <a:r>
              <a:rPr lang="en-US" sz="1200" i="1" dirty="0" smtClean="0"/>
              <a:t>Advisory Circular 91-79A.</a:t>
            </a:r>
            <a:r>
              <a:rPr lang="en-US" sz="1200" b="0" i="1" dirty="0" smtClean="0"/>
              <a:t> Mitigating the Risks of a Runway Overrun Upon Landing</a:t>
            </a:r>
          </a:p>
          <a:p>
            <a:pPr marL="171450" indent="-171450">
              <a:buFont typeface="Arial" panose="020B0604020202020204" pitchFamily="34" charset="0"/>
              <a:buChar char="•"/>
            </a:pPr>
            <a:r>
              <a:rPr lang="en-US" sz="1200" i="1" dirty="0" smtClean="0"/>
              <a:t>FAA Advisory Circular 61-98D, </a:t>
            </a:r>
            <a:r>
              <a:rPr lang="en-US" sz="1200" b="0" i="1" dirty="0" smtClean="0"/>
              <a:t>“Currency Requirements and Guidance for the Flight Review and Instrument Proficiency Check,” offers criteria for stabilized approaches.</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40</a:t>
            </a:fld>
            <a:endParaRPr lang="en-US" altLang="en-US"/>
          </a:p>
        </p:txBody>
      </p:sp>
    </p:spTree>
    <p:extLst>
      <p:ext uri="{BB962C8B-B14F-4D97-AF65-F5344CB8AC3E}">
        <p14:creationId xmlns:p14="http://schemas.microsoft.com/office/powerpoint/2010/main" val="6653573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what we’ve discussed</a:t>
            </a:r>
          </a:p>
          <a:p>
            <a:endParaRPr lang="en-US" dirty="0" smtClean="0"/>
          </a:p>
          <a:p>
            <a:r>
              <a:rPr lang="en-US" dirty="0" smtClean="0"/>
              <a:t>Stabilized Approach Do’s and Don’ts:</a:t>
            </a:r>
          </a:p>
          <a:p>
            <a:pPr marL="171450" indent="-171450">
              <a:buFont typeface="Wingdings" panose="05000000000000000000" pitchFamily="2" charset="2"/>
              <a:buChar char="v"/>
            </a:pPr>
            <a:r>
              <a:rPr lang="en-US" altLang="en-US" sz="1200" dirty="0" smtClean="0"/>
              <a:t>What the data tells us</a:t>
            </a:r>
          </a:p>
          <a:p>
            <a:pPr eaLnBrk="1" hangingPunct="1">
              <a:spcBef>
                <a:spcPts val="0"/>
              </a:spcBef>
              <a:spcAft>
                <a:spcPts val="1200"/>
              </a:spcAft>
              <a:buFont typeface="Wingdings" panose="05000000000000000000" pitchFamily="2" charset="2"/>
              <a:buChar char="v"/>
            </a:pPr>
            <a:r>
              <a:rPr lang="en-US" altLang="en-US" sz="1200" dirty="0" smtClean="0"/>
              <a:t>Environmental &amp; Human factors</a:t>
            </a:r>
          </a:p>
          <a:p>
            <a:pPr eaLnBrk="1" hangingPunct="1">
              <a:spcBef>
                <a:spcPts val="0"/>
              </a:spcBef>
              <a:spcAft>
                <a:spcPts val="1200"/>
              </a:spcAft>
              <a:buFont typeface="Wingdings" panose="05000000000000000000" pitchFamily="2" charset="2"/>
              <a:buChar char="v"/>
            </a:pPr>
            <a:r>
              <a:rPr lang="en-US" altLang="en-US" sz="1200" dirty="0" smtClean="0"/>
              <a:t>Certification and your Aircraft</a:t>
            </a:r>
          </a:p>
          <a:p>
            <a:pPr eaLnBrk="1" hangingPunct="1">
              <a:spcBef>
                <a:spcPts val="0"/>
              </a:spcBef>
              <a:spcAft>
                <a:spcPts val="1200"/>
              </a:spcAft>
              <a:buFont typeface="Wingdings" panose="05000000000000000000" pitchFamily="2" charset="2"/>
              <a:buChar char="v"/>
            </a:pPr>
            <a:r>
              <a:rPr lang="en-US" altLang="en-US" sz="1200" dirty="0" smtClean="0"/>
              <a:t>All about the landing</a:t>
            </a:r>
          </a:p>
          <a:p>
            <a:pPr eaLnBrk="1" hangingPunct="1">
              <a:spcBef>
                <a:spcPts val="0"/>
              </a:spcBef>
              <a:spcAft>
                <a:spcPts val="1200"/>
              </a:spcAft>
              <a:buFont typeface="Wingdings" panose="05000000000000000000" pitchFamily="2" charset="2"/>
              <a:buChar char="v"/>
            </a:pPr>
            <a:r>
              <a:rPr lang="en-US" altLang="en-US" sz="1200" dirty="0" smtClean="0"/>
              <a:t>Threats to safe Landings</a:t>
            </a:r>
          </a:p>
          <a:p>
            <a:pPr eaLnBrk="1" hangingPunct="1">
              <a:spcBef>
                <a:spcPts val="0"/>
              </a:spcBef>
              <a:spcAft>
                <a:spcPts val="1200"/>
              </a:spcAft>
              <a:buFont typeface="Wingdings" panose="05000000000000000000" pitchFamily="2" charset="2"/>
              <a:buChar char="v"/>
            </a:pPr>
            <a:r>
              <a:rPr lang="en-US" altLang="en-US" sz="1200" dirty="0" smtClean="0"/>
              <a:t>Runway Excursion</a:t>
            </a:r>
          </a:p>
          <a:p>
            <a:pPr>
              <a:spcBef>
                <a:spcPts val="0"/>
              </a:spcBef>
              <a:spcAft>
                <a:spcPts val="1200"/>
              </a:spcAft>
              <a:buFont typeface="Wingdings" panose="05000000000000000000" pitchFamily="2" charset="2"/>
              <a:buChar char="v"/>
            </a:pPr>
            <a:r>
              <a:rPr lang="en-US" altLang="en-US" sz="1200" dirty="0" smtClean="0"/>
              <a:t>Best Practices</a:t>
            </a:r>
          </a:p>
          <a:p>
            <a:pPr eaLnBrk="1" hangingPunct="1">
              <a:spcBef>
                <a:spcPts val="0"/>
              </a:spcBef>
              <a:spcAft>
                <a:spcPts val="1200"/>
              </a:spcAft>
              <a:buFont typeface="Wingdings" panose="05000000000000000000" pitchFamily="2" charset="2"/>
              <a:buChar char="v"/>
            </a:pPr>
            <a:r>
              <a:rPr lang="en-US" altLang="en-US" sz="1200" dirty="0" smtClean="0"/>
              <a:t>Going Around</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41</a:t>
            </a:fld>
            <a:endParaRPr lang="en-US" altLang="en-US"/>
          </a:p>
        </p:txBody>
      </p:sp>
    </p:spTree>
    <p:extLst>
      <p:ext uri="{BB962C8B-B14F-4D97-AF65-F5344CB8AC3E}">
        <p14:creationId xmlns:p14="http://schemas.microsoft.com/office/powerpoint/2010/main" val="39098945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Faasafety.gov was</a:t>
            </a:r>
            <a:r>
              <a:rPr lang="en-US" baseline="0" dirty="0" smtClean="0"/>
              <a:t> designed as a foundational platform for assisting pilots in becoming proficient aviators.  Join us on our website to find out more about the program.  </a:t>
            </a:r>
          </a:p>
          <a:p>
            <a:endParaRPr lang="en-US" baseline="0" dirty="0" smtClean="0"/>
          </a:p>
          <a:p>
            <a:r>
              <a:rPr lang="en-US" baseline="0" dirty="0" smtClean="0"/>
              <a:t>Local FAASTeam Program Managers and FAASTeam Representatives are available to assist you in getting started with this industry supported program.  Sponsoring more than 8000</a:t>
            </a:r>
          </a:p>
          <a:p>
            <a:endParaRPr lang="en-US" baseline="0" dirty="0" smtClean="0"/>
          </a:p>
          <a:p>
            <a:r>
              <a:rPr lang="en-US" b="1" baseline="0" dirty="0" smtClean="0"/>
              <a:t>(Next Slide) </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42</a:t>
            </a:fld>
            <a:endParaRPr lang="en-US" altLang="en-US"/>
          </a:p>
        </p:txBody>
      </p:sp>
    </p:spTree>
    <p:extLst>
      <p:ext uri="{BB962C8B-B14F-4D97-AF65-F5344CB8AC3E}">
        <p14:creationId xmlns:p14="http://schemas.microsoft.com/office/powerpoint/2010/main" val="27909574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US" sz="3200" dirty="0" smtClean="0"/>
              <a:t>Practice may make you perfect, it will save your life!</a:t>
            </a:r>
          </a:p>
          <a:p>
            <a:r>
              <a:rPr lang="en-US" sz="3200" dirty="0" smtClean="0"/>
              <a:t>Training is credited</a:t>
            </a:r>
          </a:p>
          <a:p>
            <a:r>
              <a:rPr lang="en-US" sz="3200" dirty="0" smtClean="0"/>
              <a:t>WINGS participation can save you money</a:t>
            </a:r>
          </a:p>
          <a:p>
            <a:pPr lvl="1"/>
            <a:r>
              <a:rPr lang="en-US" sz="2800" dirty="0" smtClean="0"/>
              <a:t>Insurance Discounts</a:t>
            </a:r>
          </a:p>
          <a:p>
            <a:pPr lvl="1"/>
            <a:r>
              <a:rPr lang="en-US" sz="2800" dirty="0" smtClean="0"/>
              <a:t>Less bent metal!</a:t>
            </a:r>
          </a:p>
          <a:p>
            <a:pPr lvl="1"/>
            <a:endParaRPr lang="en-US" sz="2800" dirty="0" smtClean="0"/>
          </a:p>
          <a:p>
            <a:pPr lvl="0"/>
            <a:r>
              <a:rPr lang="en-US" sz="2800" b="1" dirty="0" smtClean="0"/>
              <a:t>(Next</a:t>
            </a:r>
            <a:r>
              <a:rPr lang="en-US" sz="2800" b="1" baseline="0" dirty="0" smtClean="0"/>
              <a:t> Slide)</a:t>
            </a:r>
            <a:endParaRPr lang="en-US" sz="2800" b="1" dirty="0" smtClean="0"/>
          </a:p>
          <a:p>
            <a:endParaRPr lang="en-US"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43</a:t>
            </a:fld>
            <a:endParaRPr lang="en-US" altLang="en-US"/>
          </a:p>
        </p:txBody>
      </p:sp>
    </p:spTree>
    <p:extLst>
      <p:ext uri="{BB962C8B-B14F-4D97-AF65-F5344CB8AC3E}">
        <p14:creationId xmlns:p14="http://schemas.microsoft.com/office/powerpoint/2010/main" val="4280452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Been Flying Long?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 FAA and the FAASTeam wish to recognize those airman that have 50 years or more as an airman!</a:t>
            </a:r>
          </a:p>
          <a:p>
            <a:endParaRPr lang="en-US" dirty="0" smtClean="0"/>
          </a:p>
          <a:p>
            <a:r>
              <a:rPr lang="en-US" dirty="0" smtClean="0"/>
              <a:t>Contact</a:t>
            </a:r>
            <a:r>
              <a:rPr lang="en-US" baseline="0" dirty="0" smtClean="0"/>
              <a:t> your local FSDO, FAA Safety Team Program Manager, or FAASTeam Representative for information and acceptance criteria.  You can also go to our website at faasafety.gov, view and download the application!</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44</a:t>
            </a:fld>
            <a:endParaRPr lang="en-US" altLang="en-US"/>
          </a:p>
        </p:txBody>
      </p:sp>
    </p:spTree>
    <p:extLst>
      <p:ext uri="{BB962C8B-B14F-4D97-AF65-F5344CB8AC3E}">
        <p14:creationId xmlns:p14="http://schemas.microsoft.com/office/powerpoint/2010/main" val="18090940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Now there’s even more reasons to participate in </a:t>
            </a:r>
            <a:r>
              <a:rPr lang="en-US" b="1" i="1" dirty="0" smtClean="0"/>
              <a:t>WINGS.  </a:t>
            </a:r>
            <a:r>
              <a:rPr lang="en-US" b="0" i="0" dirty="0" smtClean="0"/>
              <a:t>Every</a:t>
            </a:r>
            <a:r>
              <a:rPr lang="en-US" b="0" i="0" baseline="0" dirty="0" smtClean="0"/>
              <a:t> time you complete a </a:t>
            </a:r>
            <a:r>
              <a:rPr lang="en-US" b="1" i="1" baseline="0" dirty="0" smtClean="0"/>
              <a:t>WINGS </a:t>
            </a:r>
            <a:r>
              <a:rPr lang="en-US" b="0" i="0" baseline="0" dirty="0" smtClean="0"/>
              <a:t>Phase you’re eligible to win cash  the </a:t>
            </a:r>
            <a:r>
              <a:rPr lang="en-US" b="1" i="1" baseline="0" dirty="0" smtClean="0"/>
              <a:t>WINGS </a:t>
            </a:r>
            <a:r>
              <a:rPr lang="en-US" b="0" i="0" baseline="0" dirty="0" smtClean="0"/>
              <a:t>Sweepstakes. </a:t>
            </a: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The sweepstakes is generously funded by Paul Burger, a long time advocate for general aviation safety and a retired aviator who believes participation in this program saves lives. VISIT WWW.MYWINGSINIATIVE.ORG to learn more and enter the sweepstakes.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(Next Slide)</a:t>
            </a:r>
            <a:endParaRPr lang="en-US" dirty="0" smtClean="0"/>
          </a:p>
          <a:p>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45</a:t>
            </a:fld>
            <a:endParaRPr lang="en-US"/>
          </a:p>
        </p:txBody>
      </p:sp>
    </p:spTree>
    <p:extLst>
      <p:ext uri="{BB962C8B-B14F-4D97-AF65-F5344CB8AC3E}">
        <p14:creationId xmlns:p14="http://schemas.microsoft.com/office/powerpoint/2010/main" val="30360106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Times New Roman" pitchFamily="18" charset="0"/>
                <a:ea typeface="+mn-ea"/>
                <a:cs typeface="+mn-cs"/>
              </a:rPr>
              <a:t>These awards highlight the important leadership roles these individuals play in promoting aviation safety, education, and professionalism.</a:t>
            </a:r>
          </a:p>
          <a:p>
            <a:endParaRPr lang="en-US" sz="1200" b="0" i="0" u="none" strike="noStrike" kern="1200" dirty="0" smtClean="0">
              <a:solidFill>
                <a:schemeClr val="tx1"/>
              </a:solidFill>
              <a:effectLst/>
              <a:latin typeface="Times New Roman" pitchFamily="18" charset="0"/>
              <a:ea typeface="+mn-ea"/>
              <a:cs typeface="+mn-cs"/>
            </a:endParaRPr>
          </a:p>
          <a:p>
            <a:r>
              <a:rPr lang="en-US" sz="1200" b="0" i="0" u="none" strike="noStrike" kern="1200" dirty="0" smtClean="0">
                <a:solidFill>
                  <a:schemeClr val="tx1"/>
                </a:solidFill>
                <a:effectLst/>
                <a:latin typeface="Times New Roman" pitchFamily="18" charset="0"/>
                <a:ea typeface="+mn-ea"/>
                <a:cs typeface="+mn-cs"/>
              </a:rPr>
              <a:t>Winners are recognized locally, regionally and nationally. National winners are recognized during AirVenture in Oshkosh, WI each July.  There, they also receive gifts provided by sponsors and contributors.</a:t>
            </a:r>
          </a:p>
          <a:p>
            <a:endParaRPr lang="en-US" sz="1200" b="0" i="0" u="none" strike="noStrike" kern="1200" dirty="0" smtClean="0">
              <a:solidFill>
                <a:schemeClr val="tx1"/>
              </a:solidFill>
              <a:effectLst/>
              <a:latin typeface="Times New Roman" pitchFamily="18" charset="0"/>
              <a:ea typeface="+mn-ea"/>
              <a:cs typeface="+mn-cs"/>
            </a:endParaRPr>
          </a:p>
          <a:p>
            <a:r>
              <a:rPr lang="en-US" sz="1200" b="0" i="0" u="none" strike="noStrike" kern="1200" dirty="0" smtClean="0">
                <a:solidFill>
                  <a:schemeClr val="tx1"/>
                </a:solidFill>
                <a:effectLst/>
                <a:latin typeface="Times New Roman" pitchFamily="18" charset="0"/>
                <a:ea typeface="+mn-ea"/>
                <a:cs typeface="+mn-cs"/>
              </a:rPr>
              <a:t> Note: Flight Safety is for the FAASTeam Representatives</a:t>
            </a:r>
            <a:r>
              <a:rPr lang="en-US" sz="1200" b="0" i="0" u="none" strike="noStrike" kern="1200" baseline="0" dirty="0" smtClean="0">
                <a:solidFill>
                  <a:schemeClr val="tx1"/>
                </a:solidFill>
                <a:effectLst/>
                <a:latin typeface="Times New Roman" pitchFamily="18" charset="0"/>
                <a:ea typeface="+mn-ea"/>
                <a:cs typeface="+mn-cs"/>
              </a:rPr>
              <a:t>.</a:t>
            </a:r>
          </a:p>
          <a:p>
            <a:endParaRPr lang="en-US" sz="1200" b="0" i="0" u="none" strike="noStrike" kern="1200" baseline="0" dirty="0" smtClean="0">
              <a:solidFill>
                <a:schemeClr val="tx1"/>
              </a:solidFill>
              <a:effectLst/>
              <a:latin typeface="Times New Roman" pitchFamily="18" charset="0"/>
              <a:ea typeface="+mn-ea"/>
              <a:cs typeface="+mn-cs"/>
            </a:endParaRPr>
          </a:p>
          <a:p>
            <a:r>
              <a:rPr lang="en-US" sz="1200" b="1" i="0" u="none" strike="noStrike" kern="1200" baseline="0" dirty="0" smtClean="0">
                <a:solidFill>
                  <a:schemeClr val="tx1"/>
                </a:solidFill>
                <a:effectLst/>
                <a:latin typeface="Times New Roman" pitchFamily="18" charset="0"/>
                <a:ea typeface="+mn-ea"/>
                <a:cs typeface="+mn-cs"/>
              </a:rPr>
              <a:t>(Next Slide)</a:t>
            </a:r>
            <a:endParaRPr lang="en-US" sz="1200" b="1" i="0" u="none" strike="noStrike" kern="1200" dirty="0" smtClean="0">
              <a:solidFill>
                <a:schemeClr val="tx1"/>
              </a:solidFill>
              <a:effectLst/>
              <a:latin typeface="Times New Roman" pitchFamily="18"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47</a:t>
            </a:fld>
            <a:endParaRPr lang="en-US"/>
          </a:p>
        </p:txBody>
      </p:sp>
    </p:spTree>
    <p:extLst>
      <p:ext uri="{BB962C8B-B14F-4D97-AF65-F5344CB8AC3E}">
        <p14:creationId xmlns:p14="http://schemas.microsoft.com/office/powerpoint/2010/main" val="34615632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a:t>
            </a:r>
            <a:r>
              <a:rPr lang="en-US" i="1" dirty="0" smtClean="0"/>
              <a:t> Update the winners from the GA</a:t>
            </a:r>
            <a:r>
              <a:rPr lang="en-US" i="1" baseline="0" dirty="0" smtClean="0"/>
              <a:t> Awards web site please.</a:t>
            </a:r>
          </a:p>
          <a:p>
            <a:endParaRPr lang="en-US" i="1" baseline="0" dirty="0" smtClean="0"/>
          </a:p>
          <a:p>
            <a:r>
              <a:rPr lang="en-US" b="1" i="0" baseline="0" dirty="0" smtClean="0"/>
              <a:t>(Next Slide)</a:t>
            </a:r>
            <a:endParaRPr lang="en-US" b="1" i="0"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48</a:t>
            </a:fld>
            <a:endParaRPr lang="en-US"/>
          </a:p>
        </p:txBody>
      </p:sp>
    </p:spTree>
    <p:extLst>
      <p:ext uri="{BB962C8B-B14F-4D97-AF65-F5344CB8AC3E}">
        <p14:creationId xmlns:p14="http://schemas.microsoft.com/office/powerpoint/2010/main" val="2868512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Presenter:</a:t>
            </a:r>
            <a:r>
              <a:rPr lang="en-US" baseline="0" dirty="0" smtClean="0"/>
              <a:t>  </a:t>
            </a:r>
            <a:r>
              <a:rPr lang="en-US" i="1" baseline="0" dirty="0" smtClean="0"/>
              <a:t>For each presentation year, update this link by verifying the QR code link. </a:t>
            </a:r>
          </a:p>
          <a:p>
            <a:endParaRPr lang="en-US" i="1" baseline="0" dirty="0" smtClean="0"/>
          </a:p>
          <a:p>
            <a:r>
              <a:rPr lang="en-US" b="1" i="1" baseline="0" dirty="0" smtClean="0"/>
              <a:t>THIS SLIDE IS REQUIRED AS PART OF ALL FAASTEAM PRESENTATIONS!</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7D5C9B1C-4C49-4AC4-9FE9-4A38AC195655}" type="slidenum">
              <a:rPr lang="en-US" smtClean="0"/>
              <a:pPr/>
              <a:t>49</a:t>
            </a:fld>
            <a:endParaRPr lang="en-US"/>
          </a:p>
        </p:txBody>
      </p:sp>
    </p:spTree>
    <p:extLst>
      <p:ext uri="{BB962C8B-B14F-4D97-AF65-F5344CB8AC3E}">
        <p14:creationId xmlns:p14="http://schemas.microsoft.com/office/powerpoint/2010/main" val="12413827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defTabSz="959907">
              <a:defRPr>
                <a:solidFill>
                  <a:schemeClr val="tx1"/>
                </a:solidFill>
                <a:latin typeface="Verdana" pitchFamily="34" charset="0"/>
              </a:defRPr>
            </a:lvl1pPr>
            <a:lvl2pPr marL="736453" indent="-283250" defTabSz="959907">
              <a:defRPr>
                <a:solidFill>
                  <a:schemeClr val="tx1"/>
                </a:solidFill>
                <a:latin typeface="Verdana" pitchFamily="34" charset="0"/>
              </a:defRPr>
            </a:lvl2pPr>
            <a:lvl3pPr marL="1133004" indent="-226601" defTabSz="959907">
              <a:defRPr>
                <a:solidFill>
                  <a:schemeClr val="tx1"/>
                </a:solidFill>
                <a:latin typeface="Verdana" pitchFamily="34" charset="0"/>
              </a:defRPr>
            </a:lvl3pPr>
            <a:lvl4pPr marL="1586206" indent="-226601" defTabSz="959907">
              <a:defRPr>
                <a:solidFill>
                  <a:schemeClr val="tx1"/>
                </a:solidFill>
                <a:latin typeface="Verdana" pitchFamily="34" charset="0"/>
              </a:defRPr>
            </a:lvl4pPr>
            <a:lvl5pPr marL="2039408" indent="-226601" defTabSz="959907">
              <a:defRPr>
                <a:solidFill>
                  <a:schemeClr val="tx1"/>
                </a:solidFill>
                <a:latin typeface="Verdana" pitchFamily="34" charset="0"/>
              </a:defRPr>
            </a:lvl5pPr>
            <a:lvl6pPr marL="2492609" indent="-226601" defTabSz="959907" eaLnBrk="0" fontAlgn="base" hangingPunct="0">
              <a:spcBef>
                <a:spcPct val="0"/>
              </a:spcBef>
              <a:spcAft>
                <a:spcPct val="0"/>
              </a:spcAft>
              <a:defRPr>
                <a:solidFill>
                  <a:schemeClr val="tx1"/>
                </a:solidFill>
                <a:latin typeface="Verdana" pitchFamily="34" charset="0"/>
              </a:defRPr>
            </a:lvl6pPr>
            <a:lvl7pPr marL="2945811" indent="-226601" defTabSz="959907" eaLnBrk="0" fontAlgn="base" hangingPunct="0">
              <a:spcBef>
                <a:spcPct val="0"/>
              </a:spcBef>
              <a:spcAft>
                <a:spcPct val="0"/>
              </a:spcAft>
              <a:defRPr>
                <a:solidFill>
                  <a:schemeClr val="tx1"/>
                </a:solidFill>
                <a:latin typeface="Verdana" pitchFamily="34" charset="0"/>
              </a:defRPr>
            </a:lvl7pPr>
            <a:lvl8pPr marL="3399012" indent="-226601" defTabSz="959907" eaLnBrk="0" fontAlgn="base" hangingPunct="0">
              <a:spcBef>
                <a:spcPct val="0"/>
              </a:spcBef>
              <a:spcAft>
                <a:spcPct val="0"/>
              </a:spcAft>
              <a:defRPr>
                <a:solidFill>
                  <a:schemeClr val="tx1"/>
                </a:solidFill>
                <a:latin typeface="Verdana" pitchFamily="34" charset="0"/>
              </a:defRPr>
            </a:lvl8pPr>
            <a:lvl9pPr marL="3852214" indent="-226601" defTabSz="959907" eaLnBrk="0" fontAlgn="base" hangingPunct="0">
              <a:spcBef>
                <a:spcPct val="0"/>
              </a:spcBef>
              <a:spcAft>
                <a:spcPct val="0"/>
              </a:spcAft>
              <a:defRPr>
                <a:solidFill>
                  <a:schemeClr val="tx1"/>
                </a:solidFill>
                <a:latin typeface="Verdana" pitchFamily="34" charset="0"/>
              </a:defRPr>
            </a:lvl9pPr>
          </a:lstStyle>
          <a:p>
            <a:fld id="{7EFA2C10-86E8-4F14-A649-5BB4A2B91D9F}" type="slidenum">
              <a:rPr lang="en-US" smtClean="0">
                <a:solidFill>
                  <a:prstClr val="black"/>
                </a:solidFill>
                <a:latin typeface="Arial" charset="0"/>
              </a:rPr>
              <a:pPr/>
              <a:t>50</a:t>
            </a:fld>
            <a:endParaRPr lang="en-US" smtClean="0">
              <a:solidFill>
                <a:prstClr val="black"/>
              </a:solidFill>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xfrm>
            <a:off x="974727" y="4560891"/>
            <a:ext cx="5365750" cy="4321175"/>
          </a:xfrm>
          <a:noFill/>
        </p:spPr>
        <p:txBody>
          <a:bodyPr/>
          <a:lstStyle/>
          <a:p>
            <a:pPr algn="l" eaLnBrk="1" hangingPunct="1"/>
            <a:r>
              <a:rPr lang="en-US" b="1" dirty="0" smtClean="0"/>
              <a:t>Presenter: </a:t>
            </a:r>
            <a:r>
              <a:rPr lang="en-US" dirty="0" smtClean="0"/>
              <a:t> </a:t>
            </a:r>
            <a:r>
              <a:rPr lang="en-US" i="1" dirty="0" smtClean="0"/>
              <a:t>Update this slide</a:t>
            </a:r>
            <a:r>
              <a:rPr lang="en-US" i="1" baseline="0" dirty="0" smtClean="0"/>
              <a:t> for your presentation.</a:t>
            </a:r>
            <a:r>
              <a:rPr lang="en-US" i="1" dirty="0" smtClean="0"/>
              <a:t> </a:t>
            </a:r>
          </a:p>
          <a:p>
            <a:pPr algn="l" eaLnBrk="1" hangingPunct="1"/>
            <a:endParaRPr lang="en-US" i="1" dirty="0" smtClean="0"/>
          </a:p>
          <a:p>
            <a:pPr algn="l" eaLnBrk="1" hangingPunct="1"/>
            <a:r>
              <a:rPr lang="en-US" b="1" i="0" dirty="0" smtClean="0"/>
              <a:t>(Next Slide)</a:t>
            </a:r>
          </a:p>
        </p:txBody>
      </p:sp>
    </p:spTree>
    <p:extLst>
      <p:ext uri="{BB962C8B-B14F-4D97-AF65-F5344CB8AC3E}">
        <p14:creationId xmlns:p14="http://schemas.microsoft.com/office/powerpoint/2010/main" val="1322636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pPr algn="l"/>
            <a:r>
              <a:rPr lang="en-US" altLang="en-US" dirty="0" smtClean="0"/>
              <a:t>Stabilized Approach Criteria have successfully elevated the in-cockpit awareness of risk during approaches. We will investigate the threats to a safe landing and present you the necessary strategies to prevent one possible end result</a:t>
            </a:r>
            <a:r>
              <a:rPr lang="en-US" altLang="en-US" baseline="0" dirty="0" smtClean="0"/>
              <a:t> -</a:t>
            </a:r>
            <a:r>
              <a:rPr lang="en-US" altLang="en-US" dirty="0" smtClean="0"/>
              <a:t> a runway excursion.</a:t>
            </a:r>
          </a:p>
          <a:p>
            <a:endParaRPr lang="en-US" altLang="en-US" dirty="0" smtClean="0"/>
          </a:p>
          <a:p>
            <a:r>
              <a:rPr lang="en-US" altLang="en-US" b="1" dirty="0" smtClean="0"/>
              <a:t>(Next Slide)</a:t>
            </a:r>
          </a:p>
        </p:txBody>
      </p:sp>
      <p:sp>
        <p:nvSpPr>
          <p:cNvPr id="58372" name="Slide Number Placeholder 3"/>
          <p:cNvSpPr>
            <a:spLocks noGrp="1"/>
          </p:cNvSpPr>
          <p:nvPr>
            <p:ph type="sldNum" sz="quarter" idx="5"/>
          </p:nvPr>
        </p:nvSpPr>
        <p:spPr>
          <a:noFill/>
        </p:spPr>
        <p:txBody>
          <a:bodyPr/>
          <a:lstStyle>
            <a:lvl1pPr defTabSz="928688" eaLnBrk="0" hangingPunct="0">
              <a:defRPr sz="2400">
                <a:solidFill>
                  <a:schemeClr val="tx1"/>
                </a:solidFill>
                <a:latin typeface="Arial" panose="020B0604020202020204" pitchFamily="34" charset="0"/>
              </a:defRPr>
            </a:lvl1pPr>
            <a:lvl2pPr marL="742950" indent="-285750" defTabSz="928688" eaLnBrk="0" hangingPunct="0">
              <a:defRPr sz="2400">
                <a:solidFill>
                  <a:schemeClr val="tx1"/>
                </a:solidFill>
                <a:latin typeface="Arial" panose="020B0604020202020204" pitchFamily="34" charset="0"/>
              </a:defRPr>
            </a:lvl2pPr>
            <a:lvl3pPr marL="1143000" indent="-228600" defTabSz="928688" eaLnBrk="0" hangingPunct="0">
              <a:defRPr sz="2400">
                <a:solidFill>
                  <a:schemeClr val="tx1"/>
                </a:solidFill>
                <a:latin typeface="Arial" panose="020B0604020202020204" pitchFamily="34" charset="0"/>
              </a:defRPr>
            </a:lvl3pPr>
            <a:lvl4pPr marL="1600200" indent="-228600" defTabSz="928688" eaLnBrk="0" hangingPunct="0">
              <a:defRPr sz="2400">
                <a:solidFill>
                  <a:schemeClr val="tx1"/>
                </a:solidFill>
                <a:latin typeface="Arial" panose="020B0604020202020204" pitchFamily="34" charset="0"/>
              </a:defRPr>
            </a:lvl4pPr>
            <a:lvl5pPr marL="2057400" indent="-228600" defTabSz="928688" eaLnBrk="0" hangingPunct="0">
              <a:defRPr sz="2400">
                <a:solidFill>
                  <a:schemeClr val="tx1"/>
                </a:solidFill>
                <a:latin typeface="Arial" panose="020B0604020202020204" pitchFamily="34" charset="0"/>
              </a:defRPr>
            </a:lvl5pPr>
            <a:lvl6pPr marL="25146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33C91500-9017-436E-A539-96D4F779D50A}" type="slidenum">
              <a:rPr lang="en-US" altLang="en-US" sz="1200">
                <a:latin typeface="Times New Roman" panose="02020603050405020304" pitchFamily="18" charset="0"/>
              </a:rPr>
              <a:pPr eaLnBrk="1" hangingPunct="1"/>
              <a:t>5</a:t>
            </a:fld>
            <a:endParaRPr lang="en-US" altLang="en-US" sz="1200">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defTabSz="928688" eaLnBrk="0" hangingPunct="0">
              <a:defRPr sz="2400">
                <a:solidFill>
                  <a:schemeClr val="tx1"/>
                </a:solidFill>
                <a:latin typeface="Arial" panose="020B0604020202020204" pitchFamily="34" charset="0"/>
              </a:defRPr>
            </a:lvl1pPr>
            <a:lvl2pPr marL="742950" indent="-285750" defTabSz="928688" eaLnBrk="0" hangingPunct="0">
              <a:defRPr sz="2400">
                <a:solidFill>
                  <a:schemeClr val="tx1"/>
                </a:solidFill>
                <a:latin typeface="Arial" panose="020B0604020202020204" pitchFamily="34" charset="0"/>
              </a:defRPr>
            </a:lvl2pPr>
            <a:lvl3pPr marL="1143000" indent="-228600" defTabSz="928688" eaLnBrk="0" hangingPunct="0">
              <a:defRPr sz="2400">
                <a:solidFill>
                  <a:schemeClr val="tx1"/>
                </a:solidFill>
                <a:latin typeface="Arial" panose="020B0604020202020204" pitchFamily="34" charset="0"/>
              </a:defRPr>
            </a:lvl3pPr>
            <a:lvl4pPr marL="1600200" indent="-228600" defTabSz="928688" eaLnBrk="0" hangingPunct="0">
              <a:defRPr sz="2400">
                <a:solidFill>
                  <a:schemeClr val="tx1"/>
                </a:solidFill>
                <a:latin typeface="Arial" panose="020B0604020202020204" pitchFamily="34" charset="0"/>
              </a:defRPr>
            </a:lvl4pPr>
            <a:lvl5pPr marL="2057400" indent="-228600" defTabSz="928688" eaLnBrk="0" hangingPunct="0">
              <a:defRPr sz="2400">
                <a:solidFill>
                  <a:schemeClr val="tx1"/>
                </a:solidFill>
                <a:latin typeface="Arial" panose="020B0604020202020204" pitchFamily="34" charset="0"/>
              </a:defRPr>
            </a:lvl5pPr>
            <a:lvl6pPr marL="25146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B67F0629-357E-47BC-B1C1-0269866F72D6}"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r>
              <a:rPr lang="en-US" altLang="en-US" b="1" dirty="0" smtClean="0"/>
              <a:t>(The End)</a:t>
            </a:r>
          </a:p>
        </p:txBody>
      </p:sp>
    </p:spTree>
    <p:extLst>
      <p:ext uri="{BB962C8B-B14F-4D97-AF65-F5344CB8AC3E}">
        <p14:creationId xmlns:p14="http://schemas.microsoft.com/office/powerpoint/2010/main" val="1830360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you can see by the National data there were a total of 6336 Accidents in the Approach</a:t>
            </a:r>
            <a:r>
              <a:rPr lang="en-US" baseline="0" dirty="0" smtClean="0"/>
              <a:t> and Landing Phase of flight</a:t>
            </a:r>
            <a:r>
              <a:rPr lang="en-US" dirty="0" smtClean="0"/>
              <a:t>, The top accident phase</a:t>
            </a:r>
            <a:r>
              <a:rPr lang="en-US" baseline="0" dirty="0" smtClean="0"/>
              <a:t> of flight for the last 9 years was “Landings” with Approach in the top five.  The Accident rate phase of flight percentages remain close with (40%) in 2019, which is down 1% from 9 years before.  Although there were fewer accidents in 2019, the type of accidents remains a concern.</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t>Presentation</a:t>
            </a:r>
            <a:r>
              <a:rPr lang="en-US" b="1" baseline="0" dirty="0" smtClean="0"/>
              <a:t> Note</a:t>
            </a:r>
            <a:r>
              <a:rPr lang="en-US" b="1" dirty="0" smtClean="0"/>
              <a:t>:</a:t>
            </a:r>
            <a:r>
              <a:rPr lang="en-US" b="1" baseline="0" dirty="0" smtClean="0"/>
              <a:t> </a:t>
            </a:r>
            <a:r>
              <a:rPr lang="en-US" b="0" i="1" baseline="0" dirty="0" smtClean="0"/>
              <a:t>If you would like, u</a:t>
            </a:r>
            <a:r>
              <a:rPr lang="en-US" i="1" baseline="0" dirty="0" smtClean="0"/>
              <a:t>pdate this slide with the most current National FATDAT data.  Include any local area data to compare how your local area sizes up to the findings.  For purposes of this task, No filters have been applied to the FATDAT.  Go to the “Count of Accidents by Phase of Flight” and review the data. You may select specific years to find percentages as seen here.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smtClean="0"/>
              <a:t>Since the main topic is on Landings and Approaches to a Landing those categories are your primary concern.  As you see in this slide, Landing and Approaches were the primary concern factors for this data slide. Factors such as “Null” may include additional data but require further research by the FPM.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smtClean="0"/>
              <a:t>Review your local phase of flight accidents and compare them to the National statistics.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(Next Slide)</a:t>
            </a:r>
          </a:p>
          <a:p>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6</a:t>
            </a:fld>
            <a:endParaRPr lang="en-US" altLang="en-US"/>
          </a:p>
        </p:txBody>
      </p:sp>
    </p:spTree>
    <p:extLst>
      <p:ext uri="{BB962C8B-B14F-4D97-AF65-F5344CB8AC3E}">
        <p14:creationId xmlns:p14="http://schemas.microsoft.com/office/powerpoint/2010/main" val="3027325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Touchdown is in the top incident spot with Landing Approach coming in forth.</a:t>
            </a:r>
          </a:p>
          <a:p>
            <a:r>
              <a:rPr lang="en-US" baseline="0" dirty="0" smtClean="0"/>
              <a:t>An average of 37% of all the Incidents involve some facet of unstabilized approaches to landing.</a:t>
            </a:r>
          </a:p>
          <a:p>
            <a:endParaRPr lang="en-US" baseline="0" dirty="0" smtClean="0"/>
          </a:p>
          <a:p>
            <a:r>
              <a:rPr lang="en-US" baseline="0" dirty="0" smtClean="0"/>
              <a:t>In any case, t</a:t>
            </a:r>
            <a:r>
              <a:rPr lang="en-US" sz="1200" kern="1200" dirty="0" smtClean="0">
                <a:solidFill>
                  <a:schemeClr val="tx1"/>
                </a:solidFill>
                <a:effectLst/>
                <a:latin typeface="Times New Roman" pitchFamily="18" charset="0"/>
                <a:ea typeface="+mn-ea"/>
                <a:cs typeface="+mn-cs"/>
              </a:rPr>
              <a:t>he local environment can play a part</a:t>
            </a:r>
            <a:r>
              <a:rPr lang="en-US" sz="1200" kern="1200" baseline="0" dirty="0" smtClean="0">
                <a:solidFill>
                  <a:schemeClr val="tx1"/>
                </a:solidFill>
                <a:effectLst/>
                <a:latin typeface="Times New Roman" pitchFamily="18" charset="0"/>
                <a:ea typeface="+mn-ea"/>
                <a:cs typeface="+mn-cs"/>
              </a:rPr>
              <a:t> in these causal factors.  T</a:t>
            </a:r>
            <a:r>
              <a:rPr lang="en-US" sz="1200" kern="1200" dirty="0" smtClean="0">
                <a:solidFill>
                  <a:schemeClr val="tx1"/>
                </a:solidFill>
                <a:effectLst/>
                <a:latin typeface="Times New Roman" pitchFamily="18" charset="0"/>
                <a:ea typeface="+mn-ea"/>
                <a:cs typeface="+mn-cs"/>
              </a:rPr>
              <a:t>opography that leads to visual illusions or an absence of visual cues can be a leading cause in your area.  </a:t>
            </a:r>
          </a:p>
          <a:p>
            <a:endParaRPr lang="en-US" sz="1200" kern="1200" dirty="0" smtClean="0">
              <a:solidFill>
                <a:schemeClr val="tx1"/>
              </a:solidFill>
              <a:effectLst/>
              <a:latin typeface="Times New Roman" pitchFamily="18" charset="0"/>
              <a:ea typeface="+mn-ea"/>
              <a:cs typeface="+mn-cs"/>
            </a:endParaRPr>
          </a:p>
          <a:p>
            <a:r>
              <a:rPr lang="en-US" sz="1200" b="1" kern="1200" dirty="0" smtClean="0">
                <a:solidFill>
                  <a:schemeClr val="tx1"/>
                </a:solidFill>
                <a:effectLst/>
                <a:latin typeface="Times New Roman" pitchFamily="18" charset="0"/>
                <a:ea typeface="+mn-ea"/>
                <a:cs typeface="+mn-cs"/>
              </a:rPr>
              <a:t>Presenter:</a:t>
            </a:r>
            <a:r>
              <a:rPr lang="en-US" sz="1200" b="1" kern="1200" baseline="0" dirty="0" smtClean="0">
                <a:solidFill>
                  <a:schemeClr val="tx1"/>
                </a:solidFill>
                <a:effectLst/>
                <a:latin typeface="Times New Roman" pitchFamily="18" charset="0"/>
                <a:ea typeface="+mn-ea"/>
                <a:cs typeface="+mn-cs"/>
              </a:rPr>
              <a:t> </a:t>
            </a:r>
            <a:r>
              <a:rPr lang="en-US" sz="1200" b="0" i="1" kern="1200" baseline="0" dirty="0" smtClean="0">
                <a:solidFill>
                  <a:schemeClr val="tx1"/>
                </a:solidFill>
                <a:effectLst/>
                <a:latin typeface="Times New Roman" pitchFamily="18" charset="0"/>
                <a:ea typeface="+mn-ea"/>
                <a:cs typeface="+mn-cs"/>
              </a:rPr>
              <a:t>Your additional </a:t>
            </a:r>
            <a:r>
              <a:rPr lang="en-US" sz="1200" i="1" kern="1200" dirty="0" smtClean="0">
                <a:solidFill>
                  <a:schemeClr val="tx1"/>
                </a:solidFill>
                <a:effectLst/>
                <a:latin typeface="Times New Roman" pitchFamily="18" charset="0"/>
                <a:ea typeface="+mn-ea"/>
                <a:cs typeface="+mn-cs"/>
              </a:rPr>
              <a:t>investigation into the local area may be worthwhile if it reveals a community of pilots that have more than their share of Accidents &amp; Incidents attributable to unstable approaches.</a:t>
            </a:r>
            <a:endParaRPr lang="en-US" i="1" baseline="0" dirty="0" smtClean="0"/>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t>Presentation</a:t>
            </a:r>
            <a:r>
              <a:rPr lang="en-US" b="1" baseline="0" dirty="0" smtClean="0"/>
              <a:t> Note</a:t>
            </a:r>
            <a:r>
              <a:rPr lang="en-US" b="1" dirty="0" smtClean="0"/>
              <a:t>:</a:t>
            </a:r>
            <a:r>
              <a:rPr lang="en-US" b="1" baseline="0" dirty="0" smtClean="0"/>
              <a:t> </a:t>
            </a:r>
            <a:r>
              <a:rPr lang="en-US" b="0" i="1" baseline="0" dirty="0" smtClean="0"/>
              <a:t>If you would like, u</a:t>
            </a:r>
            <a:r>
              <a:rPr lang="en-US" i="1" baseline="0" dirty="0" smtClean="0"/>
              <a:t>pdate this slide with the most current National FATDAT data.  Include any local area data to compare how your local area sizes up to the findings.  For purposes of this task, No filters have been applied to the FATDAT.  Go to the “Count of Incidents by Phase of Flight” and review the data. You may select specific years to find percentages as seen here.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smtClean="0"/>
              <a:t>Since the main topic is Landing Touchdown and Landing Approach those categories are your primary concern.  As you see in this slide, Landing Touchdown was the primary concern factor for this data slide. Factors such as “Null” may include additional data but require further research by the FPM.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i="1" baseline="0" dirty="0" smtClean="0"/>
              <a:t>Review your local phase of flight accidents and compare them to the National statistics.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smtClean="0"/>
              <a:t>(Next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baseline="0" dirty="0" smtClean="0"/>
          </a:p>
          <a:p>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7</a:t>
            </a:fld>
            <a:endParaRPr lang="en-US" altLang="en-US"/>
          </a:p>
        </p:txBody>
      </p:sp>
    </p:spTree>
    <p:extLst>
      <p:ext uri="{BB962C8B-B14F-4D97-AF65-F5344CB8AC3E}">
        <p14:creationId xmlns:p14="http://schemas.microsoft.com/office/powerpoint/2010/main" val="527213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pPr>
              <a:defRPr/>
            </a:pPr>
            <a:r>
              <a:rPr lang="en-US" dirty="0" smtClean="0"/>
              <a:t>The</a:t>
            </a:r>
            <a:r>
              <a:rPr lang="en-US" baseline="0" dirty="0" smtClean="0"/>
              <a:t> top four environmental causal factors are as follows:</a:t>
            </a:r>
            <a:endParaRPr lang="en-US" dirty="0" smtClean="0"/>
          </a:p>
          <a:p>
            <a:pPr>
              <a:defRPr/>
            </a:pPr>
            <a:endParaRPr lang="en-US" u="sng" dirty="0" smtClean="0"/>
          </a:p>
          <a:p>
            <a:pPr>
              <a:defRPr/>
            </a:pPr>
            <a:r>
              <a:rPr lang="en-US" u="sng" dirty="0" smtClean="0"/>
              <a:t>Wind</a:t>
            </a:r>
            <a:r>
              <a:rPr lang="en-US" dirty="0" smtClean="0"/>
              <a:t> – Will</a:t>
            </a:r>
            <a:r>
              <a:rPr lang="en-US" baseline="0" dirty="0" smtClean="0"/>
              <a:t> the winds aloft in combination with terrain and temperature allow for a stabilized approach?</a:t>
            </a:r>
            <a:endParaRPr lang="en-US" dirty="0" smtClean="0"/>
          </a:p>
          <a:p>
            <a:pPr>
              <a:defRPr/>
            </a:pPr>
            <a:endParaRPr lang="en-US" u="sng" dirty="0" smtClean="0"/>
          </a:p>
          <a:p>
            <a:pPr>
              <a:defRPr/>
            </a:pPr>
            <a:r>
              <a:rPr lang="en-US" u="sng" dirty="0" smtClean="0"/>
              <a:t>Object / Animal / Substance</a:t>
            </a:r>
            <a:r>
              <a:rPr lang="en-US" dirty="0" smtClean="0"/>
              <a:t> – </a:t>
            </a:r>
          </a:p>
          <a:p>
            <a:pPr>
              <a:defRPr/>
            </a:pPr>
            <a:r>
              <a:rPr lang="en-US" dirty="0" smtClean="0"/>
              <a:t>If a critter</a:t>
            </a:r>
            <a:r>
              <a:rPr lang="en-US" baseline="0" dirty="0" smtClean="0"/>
              <a:t> is reported on the runway, how will that affect your ability to keep the aircraft stable and under control to the surface?  (maybe you are to busy looking for the critter?)  </a:t>
            </a:r>
          </a:p>
          <a:p>
            <a:pPr>
              <a:defRPr/>
            </a:pPr>
            <a:r>
              <a:rPr lang="en-US" baseline="0" dirty="0" smtClean="0"/>
              <a:t>If you are approaching in rain, ice, or snow, how will that affect your ability to maintain a stable approach? (Maybe you are spending too much time looking for the runway, distractions come in all forms) In some cases power and airspeed may have to be higher than normal to maintain operational equipment limits such as used for anti-icing or deicing larger aircraft.  (Flaps may be limited during icing operations, have you practiced partial flap landings lately?  What does the performance chart say?).</a:t>
            </a:r>
            <a:endParaRPr lang="en-US" dirty="0" smtClean="0"/>
          </a:p>
          <a:p>
            <a:pPr>
              <a:defRPr/>
            </a:pPr>
            <a:endParaRPr lang="en-US" u="sng" dirty="0" smtClean="0"/>
          </a:p>
          <a:p>
            <a:pPr>
              <a:defRPr/>
            </a:pPr>
            <a:r>
              <a:rPr lang="en-US" u="sng" dirty="0" smtClean="0"/>
              <a:t>Terrain</a:t>
            </a:r>
            <a:r>
              <a:rPr lang="en-US" u="none" dirty="0" smtClean="0"/>
              <a:t> – Sloping</a:t>
            </a:r>
            <a:r>
              <a:rPr lang="en-US" u="none" baseline="0" dirty="0" smtClean="0"/>
              <a:t> terrain, runway slope, updrafts and downdrafts caused by terrain, and sloping visual ques may affect your “out the window” stability of an approach</a:t>
            </a:r>
            <a:endParaRPr lang="en-US" u="none" dirty="0" smtClean="0"/>
          </a:p>
          <a:p>
            <a:pPr>
              <a:defRPr/>
            </a:pPr>
            <a:endParaRPr lang="en-US" u="sng" dirty="0" smtClean="0"/>
          </a:p>
          <a:p>
            <a:pPr>
              <a:defRPr/>
            </a:pPr>
            <a:r>
              <a:rPr lang="en-US" u="sng" dirty="0" smtClean="0"/>
              <a:t>Runway / Land / Takeoff / Taxi / Surface</a:t>
            </a:r>
            <a:r>
              <a:rPr lang="en-US" u="none" dirty="0" smtClean="0"/>
              <a:t> – distractions such as ability</a:t>
            </a:r>
            <a:r>
              <a:rPr lang="en-US" u="none" baseline="0" dirty="0" smtClean="0"/>
              <a:t> or inability to go-around or where you are going once you get on the ground can all affect your state of mind during your approach.</a:t>
            </a:r>
            <a:endParaRPr lang="en-US" u="none" dirty="0" smtClean="0"/>
          </a:p>
          <a:p>
            <a:pPr marL="0" indent="0">
              <a:buFontTx/>
              <a:buNone/>
              <a:defRPr/>
            </a:pPr>
            <a:endParaRPr lang="en-US" sz="1050" dirty="0" smtClean="0"/>
          </a:p>
          <a:p>
            <a:pPr marL="0" indent="0">
              <a:buFontTx/>
              <a:buNone/>
              <a:defRPr/>
            </a:pPr>
            <a:r>
              <a:rPr lang="en-US" dirty="0" smtClean="0"/>
              <a:t>Honorable Mention:</a:t>
            </a:r>
          </a:p>
          <a:p>
            <a:pPr>
              <a:defRPr/>
            </a:pPr>
            <a:r>
              <a:rPr lang="en-US" u="sng" dirty="0" smtClean="0"/>
              <a:t>Temperature / Humidity / Pressure</a:t>
            </a:r>
            <a:r>
              <a:rPr lang="en-US" u="none" dirty="0" smtClean="0"/>
              <a:t> – Distraction</a:t>
            </a:r>
            <a:r>
              <a:rPr lang="en-US" u="none" baseline="0" dirty="0" smtClean="0"/>
              <a:t> involving concern over “once I get in there, can I get back out?”</a:t>
            </a:r>
            <a:r>
              <a:rPr lang="en-US" i="1" u="none" baseline="0" dirty="0" smtClean="0"/>
              <a:t>(Mountainous terrain)</a:t>
            </a:r>
            <a:r>
              <a:rPr lang="en-US" u="none" baseline="0" dirty="0" smtClean="0"/>
              <a:t>.</a:t>
            </a:r>
            <a:endParaRPr lang="en-US" u="none" dirty="0" smtClean="0"/>
          </a:p>
          <a:p>
            <a:pPr>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t>Presentation</a:t>
            </a:r>
            <a:r>
              <a:rPr lang="en-US" b="1" baseline="0" dirty="0" smtClean="0"/>
              <a:t> note</a:t>
            </a:r>
            <a:r>
              <a:rPr lang="en-US" b="1" dirty="0" smtClean="0"/>
              <a:t>: </a:t>
            </a:r>
            <a:r>
              <a:rPr lang="en-US" b="0" i="1" dirty="0" smtClean="0"/>
              <a:t>If having</a:t>
            </a:r>
            <a:r>
              <a:rPr lang="en-US" b="0" i="1" baseline="0" dirty="0" smtClean="0"/>
              <a:t> the most current data is your thing, open the FATDAT</a:t>
            </a:r>
            <a:r>
              <a:rPr lang="en-US" b="0" i="1" dirty="0" smtClean="0"/>
              <a:t>, determine the top four environmental factors</a:t>
            </a:r>
            <a:r>
              <a:rPr lang="en-US" b="0" i="1" baseline="0" dirty="0" smtClean="0"/>
              <a:t> in your area for this slide.</a:t>
            </a:r>
            <a:endParaRPr lang="en-US" b="0" i="1" dirty="0" smtClean="0"/>
          </a:p>
          <a:p>
            <a:pPr>
              <a:defRPr/>
            </a:pPr>
            <a:endParaRPr lang="en-US" b="1"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smtClean="0"/>
              <a:t>(Next Slide)</a:t>
            </a:r>
          </a:p>
          <a:p>
            <a:endParaRPr lang="en-US" altLang="en-US" dirty="0" smtClean="0"/>
          </a:p>
        </p:txBody>
      </p:sp>
      <p:sp>
        <p:nvSpPr>
          <p:cNvPr id="60420" name="Slide Number Placeholder 3"/>
          <p:cNvSpPr>
            <a:spLocks noGrp="1"/>
          </p:cNvSpPr>
          <p:nvPr>
            <p:ph type="sldNum" sz="quarter" idx="5"/>
          </p:nvPr>
        </p:nvSpPr>
        <p:spPr>
          <a:noFill/>
        </p:spPr>
        <p:txBody>
          <a:bodyPr/>
          <a:lstStyle>
            <a:lvl1pPr defTabSz="928688" eaLnBrk="0" hangingPunct="0">
              <a:defRPr sz="2400">
                <a:solidFill>
                  <a:schemeClr val="tx1"/>
                </a:solidFill>
                <a:latin typeface="Arial" panose="020B0604020202020204" pitchFamily="34" charset="0"/>
              </a:defRPr>
            </a:lvl1pPr>
            <a:lvl2pPr marL="742950" indent="-285750" defTabSz="928688" eaLnBrk="0" hangingPunct="0">
              <a:defRPr sz="2400">
                <a:solidFill>
                  <a:schemeClr val="tx1"/>
                </a:solidFill>
                <a:latin typeface="Arial" panose="020B0604020202020204" pitchFamily="34" charset="0"/>
              </a:defRPr>
            </a:lvl2pPr>
            <a:lvl3pPr marL="1143000" indent="-228600" defTabSz="928688" eaLnBrk="0" hangingPunct="0">
              <a:defRPr sz="2400">
                <a:solidFill>
                  <a:schemeClr val="tx1"/>
                </a:solidFill>
                <a:latin typeface="Arial" panose="020B0604020202020204" pitchFamily="34" charset="0"/>
              </a:defRPr>
            </a:lvl3pPr>
            <a:lvl4pPr marL="1600200" indent="-228600" defTabSz="928688" eaLnBrk="0" hangingPunct="0">
              <a:defRPr sz="2400">
                <a:solidFill>
                  <a:schemeClr val="tx1"/>
                </a:solidFill>
                <a:latin typeface="Arial" panose="020B0604020202020204" pitchFamily="34" charset="0"/>
              </a:defRPr>
            </a:lvl4pPr>
            <a:lvl5pPr marL="2057400" indent="-228600" defTabSz="928688" eaLnBrk="0" hangingPunct="0">
              <a:defRPr sz="2400">
                <a:solidFill>
                  <a:schemeClr val="tx1"/>
                </a:solidFill>
                <a:latin typeface="Arial" panose="020B0604020202020204" pitchFamily="34" charset="0"/>
              </a:defRPr>
            </a:lvl5pPr>
            <a:lvl6pPr marL="25146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defTabSz="928688" eaLnBrk="0" fontAlgn="base" hangingPunct="0">
              <a:spcBef>
                <a:spcPct val="50000"/>
              </a:spcBef>
              <a:spcAft>
                <a:spcPct val="0"/>
              </a:spcAft>
              <a:buChar char="•"/>
              <a:defRPr sz="2400">
                <a:solidFill>
                  <a:schemeClr val="tx1"/>
                </a:solidFill>
                <a:latin typeface="Arial" panose="020B0604020202020204" pitchFamily="34" charset="0"/>
              </a:defRPr>
            </a:lvl9pPr>
          </a:lstStyle>
          <a:p>
            <a:pPr eaLnBrk="1" hangingPunct="1"/>
            <a:fld id="{44473324-2DCE-4E17-BE35-7778F3DB6556}" type="slidenum">
              <a:rPr lang="en-US" altLang="en-US" sz="1200">
                <a:latin typeface="Times New Roman" panose="02020603050405020304" pitchFamily="18" charset="0"/>
              </a:rPr>
              <a:pPr eaLnBrk="1" hangingPunct="1"/>
              <a:t>8</a:t>
            </a:fld>
            <a:endParaRPr lang="en-US" altLang="en-US" sz="1200">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Presenter:</a:t>
            </a:r>
            <a:r>
              <a:rPr lang="en-US" b="1" baseline="0" dirty="0" smtClean="0"/>
              <a:t> </a:t>
            </a:r>
            <a:r>
              <a:rPr lang="en-US" b="0" i="1" baseline="0" dirty="0" smtClean="0"/>
              <a:t>Based on the data from previous slides.</a:t>
            </a:r>
            <a:r>
              <a:rPr lang="en-US" b="1" baseline="0" dirty="0" smtClean="0"/>
              <a:t> </a:t>
            </a:r>
            <a:endParaRPr lang="en-US" i="1" baseline="0" dirty="0" smtClean="0"/>
          </a:p>
          <a:p>
            <a:endParaRPr lang="en-US" baseline="0" dirty="0" smtClean="0"/>
          </a:p>
          <a:p>
            <a:r>
              <a:rPr lang="en-US" b="0" baseline="0" dirty="0" smtClean="0"/>
              <a:t>As you can see here, the top human factor found is “personnel Issues” which basically means the pilot or a human element was at fault or affected the outcome.</a:t>
            </a:r>
          </a:p>
          <a:p>
            <a:r>
              <a:rPr lang="en-US" b="0" baseline="0" dirty="0" smtClean="0"/>
              <a:t>The subcategories breaking this all down are as follows:</a:t>
            </a:r>
          </a:p>
          <a:p>
            <a:pPr marL="171450" indent="-171450">
              <a:buFont typeface="Arial" panose="020B0604020202020204" pitchFamily="34" charset="0"/>
              <a:buChar char="•"/>
            </a:pPr>
            <a:r>
              <a:rPr lang="en-US" b="0" baseline="0" dirty="0" smtClean="0"/>
              <a:t>Task Performance / Action or decision / Psychological</a:t>
            </a:r>
          </a:p>
          <a:p>
            <a:pPr marL="171450" indent="-171450">
              <a:buFont typeface="Arial" panose="020B0604020202020204" pitchFamily="34" charset="0"/>
              <a:buChar char="•"/>
            </a:pPr>
            <a:r>
              <a:rPr lang="en-US" b="0" baseline="0" dirty="0" smtClean="0"/>
              <a:t>Use of equipment / Planning or preparation</a:t>
            </a:r>
          </a:p>
          <a:p>
            <a:pPr marL="171450" indent="-171450">
              <a:buFont typeface="Arial" panose="020B0604020202020204" pitchFamily="34" charset="0"/>
              <a:buChar char="•"/>
            </a:pPr>
            <a:r>
              <a:rPr lang="en-US" b="0" baseline="0" dirty="0" smtClean="0"/>
              <a:t>Aircraft Control /</a:t>
            </a:r>
          </a:p>
          <a:p>
            <a:pPr marL="171450" indent="-171450">
              <a:buFont typeface="Arial" panose="020B0604020202020204" pitchFamily="34" charset="0"/>
              <a:buChar char="•"/>
            </a:pPr>
            <a:r>
              <a:rPr lang="en-US" b="0" baseline="0" dirty="0" smtClean="0"/>
              <a:t>Pilot</a:t>
            </a:r>
          </a:p>
          <a:p>
            <a:endParaRPr lang="en-US" b="1"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6575F2CA-CAD0-44BE-99AC-6215CF11BEBA}" type="slidenum">
              <a:rPr lang="en-US" altLang="en-US" smtClean="0"/>
              <a:pPr/>
              <a:t>9</a:t>
            </a:fld>
            <a:endParaRPr lang="en-US" altLang="en-US"/>
          </a:p>
        </p:txBody>
      </p:sp>
    </p:spTree>
    <p:extLst>
      <p:ext uri="{BB962C8B-B14F-4D97-AF65-F5344CB8AC3E}">
        <p14:creationId xmlns:p14="http://schemas.microsoft.com/office/powerpoint/2010/main" val="3440341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4" name="Picture 2" descr="Image result for final approach airpor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51714" y="0"/>
            <a:ext cx="3592286" cy="6858000"/>
          </a:xfrm>
          <a:prstGeom prst="rect">
            <a:avLst/>
          </a:prstGeom>
          <a:noFill/>
          <a:extLst>
            <a:ext uri="{909E8E84-426E-40DD-AFC4-6F175D3DCCD1}">
              <a14:hiddenFill xmlns:a14="http://schemas.microsoft.com/office/drawing/2010/main">
                <a:solidFill>
                  <a:srgbClr val="FFFFFF"/>
                </a:solidFill>
              </a14:hiddenFill>
            </a:ext>
          </a:extLst>
        </p:spPr>
      </p:pic>
      <p:sp>
        <p:nvSpPr>
          <p:cNvPr id="63490" name="Rectangle 1026"/>
          <p:cNvSpPr>
            <a:spLocks noGrp="1" noChangeArrowheads="1"/>
          </p:cNvSpPr>
          <p:nvPr>
            <p:ph type="ctrTitle"/>
          </p:nvPr>
        </p:nvSpPr>
        <p:spPr>
          <a:xfrm>
            <a:off x="656684" y="699613"/>
            <a:ext cx="4134369" cy="1395412"/>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659859" y="2420981"/>
            <a:ext cx="4108027" cy="1067092"/>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388775" y="4351176"/>
            <a:ext cx="405973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1D2F68"/>
                </a:solidFill>
                <a:effectLst/>
                <a:uLnTx/>
                <a:uFillTx/>
                <a:latin typeface="Arial" charset="0"/>
                <a:ea typeface="ＭＳ Ｐゴシック" pitchFamily="34" charset="-128"/>
                <a:cs typeface="+mn-cs"/>
              </a:rPr>
              <a:t>Presented to:</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1D2F68"/>
                </a:solidFill>
                <a:effectLst/>
                <a:uLnTx/>
                <a:uFillTx/>
                <a:latin typeface="Arial" charset="0"/>
                <a:ea typeface="ＭＳ Ｐゴシック" pitchFamily="34" charset="-128"/>
                <a:cs typeface="+mn-cs"/>
              </a:rPr>
              <a:t>By:</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dirty="0">
                <a:ln>
                  <a:noFill/>
                </a:ln>
                <a:solidFill>
                  <a:srgbClr val="1D2F68"/>
                </a:solidFill>
                <a:effectLst/>
                <a:uLnTx/>
                <a:uFillTx/>
                <a:latin typeface="Arial" charset="0"/>
                <a:ea typeface="ＭＳ Ｐゴシック" pitchFamily="34" charset="-128"/>
                <a:cs typeface="+mn-cs"/>
              </a:rPr>
              <a:t>Date:</a:t>
            </a:r>
          </a:p>
        </p:txBody>
      </p:sp>
      <p:grpSp>
        <p:nvGrpSpPr>
          <p:cNvPr id="63544" name="Group 1080"/>
          <p:cNvGrpSpPr>
            <a:grpSpLocks/>
          </p:cNvGrpSpPr>
          <p:nvPr userDrawn="1"/>
        </p:nvGrpSpPr>
        <p:grpSpPr bwMode="auto">
          <a:xfrm>
            <a:off x="6019800" y="304800"/>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Federal Aviation</a:t>
              </a:r>
            </a:p>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Administration</a:t>
              </a:r>
            </a:p>
          </p:txBody>
        </p:sp>
      </p:grpSp>
      <p:pic>
        <p:nvPicPr>
          <p:cNvPr id="2050" name="Picture 2" descr="C:\Users\afs805pc\Documents\Templates\FAAST-lin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614" r="9397"/>
          <a:stretch/>
        </p:blipFill>
        <p:spPr bwMode="auto">
          <a:xfrm rot="10800000">
            <a:off x="-3" y="-2045"/>
            <a:ext cx="5542387"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l="3614" r="9397"/>
          <a:stretch/>
        </p:blipFill>
        <p:spPr bwMode="auto">
          <a:xfrm>
            <a:off x="-4070" y="6512171"/>
            <a:ext cx="5546455"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6934200" y="457200"/>
            <a:ext cx="1962150" cy="558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pitchFamily="34" charset="-128"/>
                <a:cs typeface="+mn-cs"/>
              </a:rPr>
              <a:t>Federal Aviation</a:t>
            </a:r>
          </a:p>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pitchFamily="34" charset="-128"/>
                <a:cs typeface="+mn-cs"/>
              </a:rPr>
              <a:t>Administration</a:t>
            </a:r>
          </a:p>
        </p:txBody>
      </p:sp>
      <p:sp>
        <p:nvSpPr>
          <p:cNvPr id="12" name="Rectangle 1026"/>
          <p:cNvSpPr txBox="1">
            <a:spLocks noChangeArrowheads="1"/>
          </p:cNvSpPr>
          <p:nvPr userDrawn="1"/>
        </p:nvSpPr>
        <p:spPr bwMode="auto">
          <a:xfrm>
            <a:off x="373225" y="5529127"/>
            <a:ext cx="3946849" cy="870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eaLnBrk="1" hangingPunct="1">
              <a:buNone/>
            </a:pPr>
            <a:r>
              <a:rPr lang="en-US" sz="2000" dirty="0" smtClean="0"/>
              <a:t>Produced by: </a:t>
            </a:r>
            <a:r>
              <a:rPr lang="en-US" sz="2000" i="1" dirty="0" smtClean="0"/>
              <a:t>AFS 850</a:t>
            </a:r>
          </a:p>
          <a:p>
            <a:pPr eaLnBrk="1" hangingPunct="1">
              <a:buNone/>
            </a:pPr>
            <a:r>
              <a:rPr lang="en-US" sz="2000" i="1" dirty="0" smtClean="0"/>
              <a:t>National FAA Safety Team</a:t>
            </a:r>
          </a:p>
        </p:txBody>
      </p:sp>
    </p:spTree>
    <p:extLst>
      <p:ext uri="{BB962C8B-B14F-4D97-AF65-F5344CB8AC3E}">
        <p14:creationId xmlns:p14="http://schemas.microsoft.com/office/powerpoint/2010/main" val="127356516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9BAEAEB0-A8D6-47FC-AAD9-0FFA8B4F03CD}" type="datetime1">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ＭＳ Ｐゴシック" pitchFamily="34" charset="-128"/>
              </a:rPr>
              <a:pPr marL="0" marR="0" lvl="0" indent="0" algn="ctr" defTabSz="914400" rtl="0" eaLnBrk="1" fontAlgn="base" latinLnBrk="0" hangingPunct="1">
                <a:lnSpc>
                  <a:spcPct val="100000"/>
                </a:lnSpc>
                <a:spcBef>
                  <a:spcPct val="0"/>
                </a:spcBef>
                <a:spcAft>
                  <a:spcPct val="0"/>
                </a:spcAft>
                <a:buClrTx/>
                <a:buSzTx/>
                <a:buFontTx/>
                <a:buNone/>
                <a:tabLst/>
                <a:defRPr/>
              </a:pPr>
              <a:t>5/14/2021</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ＭＳ Ｐゴシック" pitchFamily="34" charset="-128"/>
            </a:endParaRPr>
          </a:p>
        </p:txBody>
      </p:sp>
      <p:sp>
        <p:nvSpPr>
          <p:cNvPr id="8"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ＭＳ Ｐゴシック" pitchFamily="34" charset="-128"/>
            </a:endParaRPr>
          </a:p>
        </p:txBody>
      </p:sp>
    </p:spTree>
    <p:extLst>
      <p:ext uri="{BB962C8B-B14F-4D97-AF65-F5344CB8AC3E}">
        <p14:creationId xmlns:p14="http://schemas.microsoft.com/office/powerpoint/2010/main" val="23577865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9EF45E3C-498E-4CAA-888E-34E4EC1CC1F1}" type="datetime1">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ＭＳ Ｐゴシック" pitchFamily="34" charset="-128"/>
              </a:rPr>
              <a:pPr marL="0" marR="0" lvl="0" indent="0" algn="ctr" defTabSz="914400" rtl="0" eaLnBrk="1" fontAlgn="base" latinLnBrk="0" hangingPunct="1">
                <a:lnSpc>
                  <a:spcPct val="100000"/>
                </a:lnSpc>
                <a:spcBef>
                  <a:spcPct val="0"/>
                </a:spcBef>
                <a:spcAft>
                  <a:spcPct val="0"/>
                </a:spcAft>
                <a:buClrTx/>
                <a:buSzTx/>
                <a:buFontTx/>
                <a:buNone/>
                <a:tabLst/>
                <a:defRPr/>
              </a:pPr>
              <a:t>5/14/2021</a:t>
            </a:fld>
            <a:endParaRPr kumimoji="0" lang="en-US" sz="1400" b="0" i="0" u="none" strike="noStrike" kern="1200" cap="none" spc="0" normalizeH="0" baseline="0" noProof="0">
              <a:ln>
                <a:noFill/>
              </a:ln>
              <a:solidFill>
                <a:srgbClr val="FFFFFF">
                  <a:lumMod val="65000"/>
                </a:srgbClr>
              </a:solidFill>
              <a:effectLst/>
              <a:uLnTx/>
              <a:uFillTx/>
              <a:latin typeface="Helvetica Neue Medium"/>
              <a:ea typeface="ＭＳ Ｐゴシック" pitchFamily="34" charset="-128"/>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lumMod val="65000"/>
                </a:srgbClr>
              </a:solidFill>
              <a:effectLst/>
              <a:uLnTx/>
              <a:uFillTx/>
              <a:latin typeface="Helvetica Neue Medium"/>
              <a:ea typeface="ＭＳ Ｐゴシック" pitchFamily="34" charset="-128"/>
            </a:endParaRPr>
          </a:p>
        </p:txBody>
      </p:sp>
    </p:spTree>
    <p:extLst>
      <p:ext uri="{BB962C8B-B14F-4D97-AF65-F5344CB8AC3E}">
        <p14:creationId xmlns:p14="http://schemas.microsoft.com/office/powerpoint/2010/main" val="32394638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5140792D-A822-44C8-9D0C-0FB32F484110}" type="datetime1">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ＭＳ Ｐゴシック" pitchFamily="34" charset="-128"/>
              </a:rPr>
              <a:pPr marL="0" marR="0" lvl="0" indent="0" algn="ctr" defTabSz="914400" rtl="0" eaLnBrk="1" fontAlgn="base" latinLnBrk="0" hangingPunct="1">
                <a:lnSpc>
                  <a:spcPct val="100000"/>
                </a:lnSpc>
                <a:spcBef>
                  <a:spcPct val="0"/>
                </a:spcBef>
                <a:spcAft>
                  <a:spcPct val="0"/>
                </a:spcAft>
                <a:buClrTx/>
                <a:buSzTx/>
                <a:buFontTx/>
                <a:buNone/>
                <a:tabLst/>
                <a:defRPr/>
              </a:pPr>
              <a:t>5/14/2021</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ＭＳ Ｐゴシック" pitchFamily="34" charset="-128"/>
            </a:endParaRPr>
          </a:p>
        </p:txBody>
      </p:sp>
      <p:sp>
        <p:nvSpPr>
          <p:cNvPr id="4" name="Footer Placeholder 3"/>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lumMod val="65000"/>
                </a:srgbClr>
              </a:solidFill>
              <a:effectLst/>
              <a:uLnTx/>
              <a:uFillTx/>
              <a:latin typeface="Helvetica Neue Medium"/>
              <a:ea typeface="ＭＳ Ｐゴシック" pitchFamily="34" charset="-128"/>
            </a:endParaRPr>
          </a:p>
        </p:txBody>
      </p:sp>
    </p:spTree>
    <p:extLst>
      <p:ext uri="{BB962C8B-B14F-4D97-AF65-F5344CB8AC3E}">
        <p14:creationId xmlns:p14="http://schemas.microsoft.com/office/powerpoint/2010/main" val="420706612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D100FB78-EE22-4348-A812-303347926CD9}" type="datetime1">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ＭＳ Ｐゴシック" pitchFamily="34" charset="-128"/>
              </a:rPr>
              <a:pPr marL="0" marR="0" lvl="0" indent="0" algn="ctr" defTabSz="914400" rtl="0" eaLnBrk="1" fontAlgn="base" latinLnBrk="0" hangingPunct="1">
                <a:lnSpc>
                  <a:spcPct val="100000"/>
                </a:lnSpc>
                <a:spcBef>
                  <a:spcPct val="0"/>
                </a:spcBef>
                <a:spcAft>
                  <a:spcPct val="0"/>
                </a:spcAft>
                <a:buClrTx/>
                <a:buSzTx/>
                <a:buFontTx/>
                <a:buNone/>
                <a:tabLst/>
                <a:defRPr/>
              </a:pPr>
              <a:t>5/14/2021</a:t>
            </a:fld>
            <a:endParaRPr kumimoji="0" lang="en-US" sz="1400" b="0" i="0" u="none" strike="noStrike" kern="1200" cap="none" spc="0" normalizeH="0" baseline="0" noProof="0">
              <a:ln>
                <a:noFill/>
              </a:ln>
              <a:solidFill>
                <a:srgbClr val="FFFFFF">
                  <a:lumMod val="65000"/>
                </a:srgbClr>
              </a:solidFill>
              <a:effectLst/>
              <a:uLnTx/>
              <a:uFillTx/>
              <a:latin typeface="Helvetica Neue Medium"/>
              <a:ea typeface="ＭＳ Ｐゴシック" pitchFamily="34" charset="-128"/>
            </a:endParaRPr>
          </a:p>
        </p:txBody>
      </p:sp>
      <p:sp>
        <p:nvSpPr>
          <p:cNvPr id="3" name="Footer Placeholder 2"/>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lumMod val="65000"/>
                </a:srgbClr>
              </a:solidFill>
              <a:effectLst/>
              <a:uLnTx/>
              <a:uFillTx/>
              <a:latin typeface="Helvetica Neue Medium"/>
              <a:ea typeface="ＭＳ Ｐゴシック" pitchFamily="34" charset="-128"/>
            </a:endParaRPr>
          </a:p>
        </p:txBody>
      </p:sp>
    </p:spTree>
    <p:extLst>
      <p:ext uri="{BB962C8B-B14F-4D97-AF65-F5344CB8AC3E}">
        <p14:creationId xmlns:p14="http://schemas.microsoft.com/office/powerpoint/2010/main" val="384812519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fld id="{F31A8299-0267-4D81-B718-F33F68D46053}" type="datetime1">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ＭＳ Ｐゴシック" pitchFamily="34" charset="-128"/>
              </a:rPr>
              <a:pPr marL="0" marR="0" lvl="0" indent="0" algn="ctr" defTabSz="914400" rtl="0" eaLnBrk="1" fontAlgn="base" latinLnBrk="0" hangingPunct="1">
                <a:lnSpc>
                  <a:spcPct val="100000"/>
                </a:lnSpc>
                <a:spcBef>
                  <a:spcPct val="0"/>
                </a:spcBef>
                <a:spcAft>
                  <a:spcPct val="0"/>
                </a:spcAft>
                <a:buClrTx/>
                <a:buSzTx/>
                <a:buFontTx/>
                <a:buNone/>
                <a:tabLst/>
                <a:defRPr/>
              </a:pPr>
              <a:t>5/14/2021</a:t>
            </a:fld>
            <a:endParaRPr kumimoji="0" lang="en-US" sz="1400" b="0" i="0" u="none" strike="noStrike" kern="1200" cap="none" spc="0" normalizeH="0" baseline="0" noProof="0">
              <a:ln>
                <a:noFill/>
              </a:ln>
              <a:solidFill>
                <a:srgbClr val="FFFFFF">
                  <a:lumMod val="65000"/>
                </a:srgbClr>
              </a:solidFill>
              <a:effectLst/>
              <a:uLnTx/>
              <a:uFillTx/>
              <a:latin typeface="Helvetica Neue Medium"/>
              <a:ea typeface="ＭＳ Ｐゴシック" pitchFamily="34" charset="-128"/>
            </a:endParaRPr>
          </a:p>
        </p:txBody>
      </p:sp>
      <p:sp>
        <p:nvSpPr>
          <p:cNvPr id="6" name="Footer Placeholder 5"/>
          <p:cNvSpPr>
            <a:spLocks noGrp="1"/>
          </p:cNvSpPr>
          <p:nvPr>
            <p:ph type="ftr" sz="quarter" idx="11"/>
          </p:nvPr>
        </p:nvSpPr>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lumMod val="65000"/>
                </a:srgbClr>
              </a:solidFill>
              <a:effectLst/>
              <a:uLnTx/>
              <a:uFillTx/>
              <a:latin typeface="Helvetica Neue Medium"/>
              <a:ea typeface="ＭＳ Ｐゴシック" pitchFamily="34" charset="-128"/>
            </a:endParaRPr>
          </a:p>
        </p:txBody>
      </p:sp>
    </p:spTree>
    <p:extLst>
      <p:ext uri="{BB962C8B-B14F-4D97-AF65-F5344CB8AC3E}">
        <p14:creationId xmlns:p14="http://schemas.microsoft.com/office/powerpoint/2010/main" val="183899081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Char char="•"/>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pitchFamily="34" charset="-128"/>
              <a:cs typeface="+mn-cs"/>
            </a:endParaRPr>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49F61356-21C3-49E1-B719-CCA00B4AEF3D}" type="datetime1">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ＭＳ Ｐゴシック" pitchFamily="34" charset="-128"/>
              </a:rPr>
              <a:pPr marL="0" marR="0" lvl="0" indent="0" algn="l" defTabSz="914400" rtl="0" eaLnBrk="1" fontAlgn="base" latinLnBrk="0" hangingPunct="1">
                <a:lnSpc>
                  <a:spcPct val="100000"/>
                </a:lnSpc>
                <a:spcBef>
                  <a:spcPct val="0"/>
                </a:spcBef>
                <a:spcAft>
                  <a:spcPct val="0"/>
                </a:spcAft>
                <a:buClrTx/>
                <a:buSzTx/>
                <a:buFontTx/>
                <a:buNone/>
                <a:tabLst/>
                <a:defRPr/>
              </a:pPr>
              <a:t>5/14/2021</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ＭＳ Ｐゴシック" pitchFamily="34" charset="-128"/>
            </a:endParaRPr>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ＭＳ Ｐゴシック" pitchFamily="34" charset="-128"/>
            </a:endParaRPr>
          </a:p>
        </p:txBody>
      </p:sp>
      <p:grpSp>
        <p:nvGrpSpPr>
          <p:cNvPr id="56345" name="Group 25"/>
          <p:cNvGrpSpPr>
            <a:grpSpLocks/>
          </p:cNvGrpSpPr>
          <p:nvPr userDrawn="1"/>
        </p:nvGrpSpPr>
        <p:grpSpPr bwMode="auto">
          <a:xfrm>
            <a:off x="5403850"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Federal Aviation</a:t>
              </a:r>
            </a:p>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charset="0"/>
                  <a:ea typeface="ＭＳ Ｐゴシック" pitchFamily="34" charset="-128"/>
                  <a:cs typeface="+mn-cs"/>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C0C0C0"/>
                </a:solidFill>
                <a:effectLst/>
                <a:uLnTx/>
                <a:uFillTx/>
                <a:latin typeface="Arial" charset="0"/>
                <a:ea typeface="ＭＳ Ｐゴシック" pitchFamily="34" charset="-128"/>
                <a:cs typeface="+mn-cs"/>
              </a:rPr>
              <a:t>&lt;Presentation Title – Change on Master Slide&gt;</a:t>
            </a:r>
            <a:endParaRPr kumimoji="0" lang="en-US" sz="1200" b="0" i="0" u="none" strike="noStrike" kern="1200" cap="none" spc="0" normalizeH="0" baseline="0" noProof="0" dirty="0">
              <a:ln>
                <a:noFill/>
              </a:ln>
              <a:solidFill>
                <a:srgbClr val="C0C0C0"/>
              </a:solidFill>
              <a:effectLst/>
              <a:uLnTx/>
              <a:uFillTx/>
              <a:latin typeface="Arial" charset="0"/>
              <a:ea typeface="ＭＳ Ｐゴシック" pitchFamily="34" charset="-128"/>
              <a:cs typeface="+mn-cs"/>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200" b="0" i="0" u="none" strike="noStrike" kern="1200" cap="none" spc="0" normalizeH="0" baseline="0" noProof="0" dirty="0">
                <a:ln>
                  <a:noFill/>
                </a:ln>
                <a:solidFill>
                  <a:srgbClr val="C0C0C0"/>
                </a:solidFill>
                <a:effectLst/>
                <a:uLnTx/>
                <a:uFillTx/>
                <a:latin typeface="Arial" charset="0"/>
                <a:ea typeface="ＭＳ Ｐゴシック" pitchFamily="34" charset="-128"/>
                <a:cs typeface="+mn-cs"/>
              </a:rPr>
              <a:t>&lt;Date of Presentation – Change on Master Slide&gt;</a:t>
            </a:r>
          </a:p>
        </p:txBody>
      </p:sp>
      <p:pic>
        <p:nvPicPr>
          <p:cNvPr id="13" name="Picture 5" descr="C:\Documents and Settings\Charles\Application Data\Microsoft\Media Catalog\FAAST_PPT_BtmGrphc.bmp"/>
          <p:cNvPicPr>
            <a:picLocks noChangeArrowheads="1"/>
          </p:cNvPicPr>
          <p:nvPr userDrawn="1"/>
        </p:nvPicPr>
        <p:blipFill rotWithShape="1">
          <a:blip r:embed="rId9">
            <a:extLst>
              <a:ext uri="{28A0092B-C50C-407E-A947-70E740481C1C}">
                <a14:useLocalDpi xmlns:a14="http://schemas.microsoft.com/office/drawing/2010/main" val="0"/>
              </a:ext>
            </a:extLst>
          </a:blip>
          <a:srcRect r="9825"/>
          <a:stretch/>
        </p:blipFill>
        <p:spPr bwMode="auto">
          <a:xfrm>
            <a:off x="1" y="5760721"/>
            <a:ext cx="9144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userDrawn="1"/>
        </p:nvPicPr>
        <p:blipFill rotWithShape="1">
          <a:blip r:embed="rId9">
            <a:extLst>
              <a:ext uri="{28A0092B-C50C-407E-A947-70E740481C1C}">
                <a14:useLocalDpi xmlns:a14="http://schemas.microsoft.com/office/drawing/2010/main" val="0"/>
              </a:ext>
            </a:extLst>
          </a:blip>
          <a:srcRect r="10428" b="1045"/>
          <a:stretch/>
        </p:blipFill>
        <p:spPr bwMode="auto">
          <a:xfrm flipH="1" flipV="1">
            <a:off x="-1" y="0"/>
            <a:ext cx="9144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6960457"/>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Lst>
  <p:timing>
    <p:tnLst>
      <p:par>
        <p:cTn id="1" dur="indefinite" restart="never" nodeType="tmRoot"/>
      </p:par>
    </p:tnLst>
  </p:timing>
  <p:hf sldNum="0" hdr="0" ftr="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8.wdp"/></Relationships>
</file>

<file path=ppt/slides/_rels/slide3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hyperlink" Target="http://www.mywingsiniative.org/" TargetMode="External"/><Relationship Id="rId4" Type="http://schemas.openxmlformats.org/officeDocument/2006/relationships/image" Target="../media/image62.png"/></Relationships>
</file>

<file path=ppt/slides/_rels/slide46.xml.rels><?xml version="1.0" encoding="UTF-8" standalone="yes"?>
<Relationships xmlns="http://schemas.openxmlformats.org/package/2006/relationships"><Relationship Id="rId3" Type="http://schemas.openxmlformats.org/officeDocument/2006/relationships/hyperlink" Target="http://www.mywingsinitiative.org/" TargetMode="External"/><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txBox="1">
            <a:spLocks noChangeArrowheads="1"/>
          </p:cNvSpPr>
          <p:nvPr/>
        </p:nvSpPr>
        <p:spPr bwMode="auto">
          <a:xfrm>
            <a:off x="256746" y="675640"/>
            <a:ext cx="4953000" cy="4380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a:solidFill>
                  <a:schemeClr val="bg1"/>
                </a:solidFill>
                <a:latin typeface="+mj-lt"/>
                <a:ea typeface="+mj-ea"/>
                <a:cs typeface="ＭＳ Ｐゴシック" charset="0"/>
              </a:defRPr>
            </a:lvl1pPr>
            <a:lvl2pPr algn="l"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4000" b="1">
                <a:solidFill>
                  <a:schemeClr val="bg1"/>
                </a:solidFill>
                <a:latin typeface="Arial" charset="0"/>
                <a:ea typeface="ＭＳ Ｐゴシック" charset="0"/>
              </a:defRPr>
            </a:lvl6pPr>
            <a:lvl7pPr marL="914400" algn="l" rtl="0" fontAlgn="base">
              <a:spcBef>
                <a:spcPct val="0"/>
              </a:spcBef>
              <a:spcAft>
                <a:spcPct val="0"/>
              </a:spcAft>
              <a:defRPr sz="4000" b="1">
                <a:solidFill>
                  <a:schemeClr val="bg1"/>
                </a:solidFill>
                <a:latin typeface="Arial" charset="0"/>
                <a:ea typeface="ＭＳ Ｐゴシック" charset="0"/>
              </a:defRPr>
            </a:lvl7pPr>
            <a:lvl8pPr marL="1371600" algn="l" rtl="0" fontAlgn="base">
              <a:spcBef>
                <a:spcPct val="0"/>
              </a:spcBef>
              <a:spcAft>
                <a:spcPct val="0"/>
              </a:spcAft>
              <a:defRPr sz="4000" b="1">
                <a:solidFill>
                  <a:schemeClr val="bg1"/>
                </a:solidFill>
                <a:latin typeface="Arial" charset="0"/>
                <a:ea typeface="ＭＳ Ｐゴシック" charset="0"/>
              </a:defRPr>
            </a:lvl8pPr>
            <a:lvl9pPr marL="1828800" algn="l" rtl="0" fontAlgn="base">
              <a:spcBef>
                <a:spcPct val="0"/>
              </a:spcBef>
              <a:spcAft>
                <a:spcPct val="0"/>
              </a:spcAft>
              <a:defRPr sz="4000" b="1">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i="0" u="none" strike="noStrike" kern="0" cap="none" spc="0" normalizeH="0" baseline="0" noProof="0" dirty="0" smtClean="0">
                <a:ln>
                  <a:noFill/>
                </a:ln>
                <a:solidFill>
                  <a:srgbClr val="002060"/>
                </a:solidFill>
                <a:effectLst/>
                <a:uLnTx/>
                <a:uFillTx/>
                <a:latin typeface="Arial"/>
                <a:ea typeface="ＭＳ Ｐゴシック"/>
                <a:cs typeface="+mj-cs"/>
              </a:rPr>
              <a:t>The National FAA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i="0" u="none" strike="noStrike" kern="0" cap="none" spc="0" normalizeH="0" baseline="0" noProof="0" dirty="0" smtClean="0">
                <a:ln>
                  <a:noFill/>
                </a:ln>
                <a:solidFill>
                  <a:srgbClr val="002060"/>
                </a:solidFill>
                <a:effectLst/>
                <a:uLnTx/>
                <a:uFillTx/>
                <a:latin typeface="Arial"/>
                <a:ea typeface="ＭＳ Ｐゴシック"/>
                <a:cs typeface="+mj-cs"/>
              </a:rPr>
              <a:t>Safety</a:t>
            </a:r>
            <a:r>
              <a:rPr kumimoji="0" lang="en-US" sz="3200" i="0" u="none" strike="noStrike" kern="0" cap="none" spc="0" normalizeH="0" noProof="0" dirty="0" smtClean="0">
                <a:ln>
                  <a:noFill/>
                </a:ln>
                <a:solidFill>
                  <a:srgbClr val="002060"/>
                </a:solidFill>
                <a:effectLst/>
                <a:uLnTx/>
                <a:uFillTx/>
                <a:latin typeface="Arial"/>
                <a:ea typeface="ＭＳ Ｐゴシック"/>
                <a:cs typeface="+mj-cs"/>
              </a:rPr>
              <a:t> Team Presents</a:t>
            </a:r>
          </a:p>
          <a:p>
            <a:pPr marL="0" marR="0" lvl="0" indent="0" defTabSz="914400" rtl="0" eaLnBrk="1" fontAlgn="base" latinLnBrk="0" hangingPunct="1">
              <a:lnSpc>
                <a:spcPct val="100000"/>
              </a:lnSpc>
              <a:spcBef>
                <a:spcPct val="0"/>
              </a:spcBef>
              <a:spcAft>
                <a:spcPct val="0"/>
              </a:spcAft>
              <a:buClrTx/>
              <a:buSzTx/>
              <a:buFontTx/>
              <a:buNone/>
              <a:tabLst/>
              <a:defRPr/>
            </a:pPr>
            <a:endParaRPr lang="en-US" sz="3200" kern="0" baseline="0" dirty="0">
              <a:solidFill>
                <a:srgbClr val="002060"/>
              </a:solidFill>
              <a:latin typeface="Arial"/>
              <a:ea typeface="ＭＳ Ｐゴシック"/>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100" i="0" u="none" strike="noStrike" kern="0" cap="none" spc="0" normalizeH="0" baseline="0" noProof="0" dirty="0" smtClean="0">
              <a:ln>
                <a:noFill/>
              </a:ln>
              <a:solidFill>
                <a:schemeClr val="tx1"/>
              </a:solidFill>
              <a:effectLst/>
              <a:uLnTx/>
              <a:uFillTx/>
              <a:latin typeface="Arial"/>
              <a:ea typeface="ＭＳ Ｐゴシック"/>
              <a:cs typeface="+mj-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lumMod val="50000"/>
                  </a:schemeClr>
                </a:solidFill>
                <a:uLnTx/>
                <a:uFillTx/>
                <a:latin typeface="Arial"/>
                <a:ea typeface="ＭＳ Ｐゴシック"/>
                <a:cs typeface="+mj-cs"/>
              </a:rPr>
              <a:t>Topic of the Month – July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chemeClr val="bg1">
                    <a:lumMod val="50000"/>
                  </a:schemeClr>
                </a:solidFill>
                <a:uLnTx/>
                <a:uFillTx/>
                <a:latin typeface="Arial"/>
                <a:ea typeface="ＭＳ Ｐゴシック"/>
                <a:cs typeface="+mj-cs"/>
              </a:rPr>
              <a:t>Stabilized Approaches &amp; Landings</a:t>
            </a:r>
            <a:endParaRPr kumimoji="0" lang="en-US" sz="1400" b="1" i="0" u="none" strike="noStrike" kern="0" cap="none" spc="0" normalizeH="0" baseline="0" noProof="0" dirty="0" smtClean="0">
              <a:ln>
                <a:noFill/>
              </a:ln>
              <a:solidFill>
                <a:schemeClr val="bg1">
                  <a:lumMod val="50000"/>
                </a:schemeClr>
              </a:solidFill>
              <a:uLnTx/>
              <a:uFillTx/>
              <a:latin typeface="Arial"/>
              <a:ea typeface="ＭＳ Ｐゴシック"/>
              <a:cs typeface="+mj-cs"/>
            </a:endParaRPr>
          </a:p>
        </p:txBody>
      </p:sp>
    </p:spTree>
    <p:extLst>
      <p:ext uri="{BB962C8B-B14F-4D97-AF65-F5344CB8AC3E}">
        <p14:creationId xmlns:p14="http://schemas.microsoft.com/office/powerpoint/2010/main" val="158209030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56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13315" name="Title 1"/>
          <p:cNvSpPr>
            <a:spLocks noGrp="1"/>
          </p:cNvSpPr>
          <p:nvPr>
            <p:ph type="title"/>
          </p:nvPr>
        </p:nvSpPr>
        <p:spPr/>
        <p:txBody>
          <a:bodyPr/>
          <a:lstStyle/>
          <a:p>
            <a:r>
              <a:rPr lang="en-US" altLang="en-US" smtClean="0"/>
              <a:t>Top Five Human Factors:</a:t>
            </a:r>
          </a:p>
        </p:txBody>
      </p:sp>
      <p:sp>
        <p:nvSpPr>
          <p:cNvPr id="3" name="Content Placeholder 2"/>
          <p:cNvSpPr>
            <a:spLocks noGrp="1"/>
          </p:cNvSpPr>
          <p:nvPr>
            <p:ph idx="1"/>
          </p:nvPr>
        </p:nvSpPr>
        <p:spPr>
          <a:xfrm>
            <a:off x="530469" y="1074371"/>
            <a:ext cx="8050213" cy="4391025"/>
          </a:xfrm>
        </p:spPr>
        <p:txBody>
          <a:bodyPr/>
          <a:lstStyle/>
          <a:p>
            <a:pPr>
              <a:defRPr/>
            </a:pPr>
            <a:r>
              <a:rPr lang="en-US" dirty="0" smtClean="0"/>
              <a:t>Use of Equipment and information</a:t>
            </a:r>
          </a:p>
          <a:p>
            <a:pPr>
              <a:defRPr/>
            </a:pPr>
            <a:r>
              <a:rPr lang="en-US" dirty="0" smtClean="0"/>
              <a:t>Action or Rather Inaction</a:t>
            </a:r>
          </a:p>
          <a:p>
            <a:pPr>
              <a:defRPr/>
            </a:pPr>
            <a:r>
              <a:rPr lang="en-US" dirty="0" smtClean="0"/>
              <a:t>Information Processing and ADM</a:t>
            </a:r>
          </a:p>
          <a:p>
            <a:pPr>
              <a:defRPr/>
            </a:pPr>
            <a:r>
              <a:rPr lang="en-US" dirty="0" smtClean="0"/>
              <a:t>Attention and Monitoring</a:t>
            </a:r>
          </a:p>
          <a:p>
            <a:pPr>
              <a:defRPr/>
            </a:pPr>
            <a:r>
              <a:rPr lang="en-US" dirty="0" smtClean="0"/>
              <a:t>Planning and Preparation</a:t>
            </a:r>
          </a:p>
          <a:p>
            <a:pPr>
              <a:defRPr/>
            </a:pPr>
            <a:endParaRPr lang="en-US" sz="1200" dirty="0" smtClean="0"/>
          </a:p>
          <a:p>
            <a:pPr marL="0" indent="0">
              <a:buFontTx/>
              <a:buNone/>
              <a:defRPr/>
            </a:pPr>
            <a:r>
              <a:rPr lang="en-US" dirty="0" smtClean="0"/>
              <a:t>Honorable Mention:</a:t>
            </a:r>
          </a:p>
          <a:p>
            <a:pPr>
              <a:defRPr/>
            </a:pPr>
            <a:r>
              <a:rPr lang="en-US" dirty="0" smtClean="0"/>
              <a:t>Experience and Qualifications</a:t>
            </a:r>
          </a:p>
          <a:p>
            <a:pPr>
              <a:defRPr/>
            </a:pPr>
            <a:r>
              <a:rPr lang="en-US" dirty="0" smtClean="0"/>
              <a:t>Perception, Orientation, or Illusion</a:t>
            </a:r>
          </a:p>
        </p:txBody>
      </p:sp>
      <p:pic>
        <p:nvPicPr>
          <p:cNvPr id="7" name="Picture 2" descr="C:\Users\JAYMFL~1\AppData\Local\Temp\SNAGHTMLb8d5a8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7425" y="1649058"/>
            <a:ext cx="3076575" cy="3390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56000">
              <a:schemeClr val="bg1"/>
            </a:gs>
            <a:gs pos="100000">
              <a:srgbClr val="92D050"/>
            </a:gs>
          </a:gsLst>
          <a:lin ang="5400000" scaled="1"/>
        </a:gradFill>
        <a:effectLst/>
      </p:bgPr>
    </p:bg>
    <p:spTree>
      <p:nvGrpSpPr>
        <p:cNvPr id="1" name=""/>
        <p:cNvGrpSpPr/>
        <p:nvPr/>
      </p:nvGrpSpPr>
      <p:grpSpPr>
        <a:xfrm>
          <a:off x="0" y="0"/>
          <a:ext cx="0" cy="0"/>
          <a:chOff x="0" y="0"/>
          <a:chExt cx="0" cy="0"/>
        </a:xfrm>
      </p:grpSpPr>
      <p:pic>
        <p:nvPicPr>
          <p:cNvPr id="1028" name="Picture 4" descr="http://www.swaynemartin.com/wp-content/uploads/2014/02/pddHUi0.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75173" y="934912"/>
            <a:ext cx="4333191" cy="35608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5308" y="0"/>
            <a:ext cx="3438525" cy="2419350"/>
          </a:xfrm>
          <a:prstGeom prst="rect">
            <a:avLst/>
          </a:prstGeom>
        </p:spPr>
      </p:pic>
      <p:sp>
        <p:nvSpPr>
          <p:cNvPr id="2" name="Title 1"/>
          <p:cNvSpPr>
            <a:spLocks noGrp="1"/>
          </p:cNvSpPr>
          <p:nvPr>
            <p:ph type="title"/>
          </p:nvPr>
        </p:nvSpPr>
        <p:spPr/>
        <p:txBody>
          <a:bodyPr/>
          <a:lstStyle/>
          <a:p>
            <a:pPr algn="ctr"/>
            <a:r>
              <a:rPr lang="en-US" sz="3600" dirty="0" smtClean="0">
                <a:solidFill>
                  <a:schemeClr val="tx1"/>
                </a:solidFill>
              </a:rPr>
              <a:t>“It’s not ONLY about the numbers”</a:t>
            </a:r>
            <a:endParaRPr lang="en-US" sz="3600" dirty="0">
              <a:solidFill>
                <a:schemeClr val="tx1"/>
              </a:solidFill>
            </a:endParaRPr>
          </a:p>
        </p:txBody>
      </p:sp>
      <p:sp>
        <p:nvSpPr>
          <p:cNvPr id="9" name="Content Placeholder 8"/>
          <p:cNvSpPr>
            <a:spLocks noGrp="1"/>
          </p:cNvSpPr>
          <p:nvPr>
            <p:ph sz="half" idx="4294967295"/>
          </p:nvPr>
        </p:nvSpPr>
        <p:spPr>
          <a:xfrm>
            <a:off x="316523" y="972038"/>
            <a:ext cx="4256088" cy="4826000"/>
          </a:xfrm>
        </p:spPr>
        <p:txBody>
          <a:bodyPr/>
          <a:lstStyle/>
          <a:p>
            <a:pPr>
              <a:buFont typeface="Wingdings" panose="05000000000000000000" pitchFamily="2" charset="2"/>
              <a:buChar char="v"/>
            </a:pPr>
            <a:r>
              <a:rPr lang="en-US" dirty="0" smtClean="0">
                <a:solidFill>
                  <a:srgbClr val="002060"/>
                </a:solidFill>
              </a:rPr>
              <a:t>Landing Distance</a:t>
            </a:r>
          </a:p>
          <a:p>
            <a:pPr>
              <a:buFont typeface="Wingdings" panose="05000000000000000000" pitchFamily="2" charset="2"/>
              <a:buChar char="v"/>
            </a:pPr>
            <a:r>
              <a:rPr lang="en-US" dirty="0" smtClean="0">
                <a:solidFill>
                  <a:srgbClr val="002060"/>
                </a:solidFill>
              </a:rPr>
              <a:t>Take-Off Distance</a:t>
            </a:r>
          </a:p>
          <a:p>
            <a:pPr>
              <a:buFont typeface="Wingdings" panose="05000000000000000000" pitchFamily="2" charset="2"/>
              <a:buChar char="v"/>
            </a:pPr>
            <a:r>
              <a:rPr lang="en-US" dirty="0">
                <a:solidFill>
                  <a:srgbClr val="002060"/>
                </a:solidFill>
              </a:rPr>
              <a:t>Air Density</a:t>
            </a:r>
          </a:p>
          <a:p>
            <a:pPr>
              <a:buFont typeface="Wingdings" panose="05000000000000000000" pitchFamily="2" charset="2"/>
              <a:buChar char="v"/>
            </a:pPr>
            <a:r>
              <a:rPr lang="en-US" dirty="0">
                <a:solidFill>
                  <a:srgbClr val="002060"/>
                </a:solidFill>
              </a:rPr>
              <a:t>Wind </a:t>
            </a:r>
            <a:r>
              <a:rPr lang="en-US" dirty="0" smtClean="0">
                <a:solidFill>
                  <a:srgbClr val="002060"/>
                </a:solidFill>
              </a:rPr>
              <a:t>Direction</a:t>
            </a:r>
            <a:endParaRPr lang="en-US" dirty="0">
              <a:solidFill>
                <a:srgbClr val="002060"/>
              </a:solidFill>
            </a:endParaRPr>
          </a:p>
          <a:p>
            <a:r>
              <a:rPr lang="en-US" dirty="0" smtClean="0"/>
              <a:t>Runway Slope</a:t>
            </a:r>
          </a:p>
          <a:p>
            <a:r>
              <a:rPr lang="en-US" dirty="0" smtClean="0"/>
              <a:t>Runway Surface</a:t>
            </a:r>
          </a:p>
          <a:p>
            <a:r>
              <a:rPr lang="en-US" dirty="0" smtClean="0"/>
              <a:t>Rain, Snow, and Ice</a:t>
            </a:r>
          </a:p>
          <a:p>
            <a:r>
              <a:rPr lang="en-US" dirty="0" smtClean="0"/>
              <a:t>Aircraft Health</a:t>
            </a:r>
          </a:p>
          <a:p>
            <a:r>
              <a:rPr lang="en-US" dirty="0" smtClean="0"/>
              <a:t>Pilot Proficiency</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68018">
            <a:off x="6709311" y="3809629"/>
            <a:ext cx="1978577" cy="258170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7178" y="783866"/>
            <a:ext cx="2222222" cy="1523809"/>
          </a:xfrm>
          <a:prstGeom prst="rect">
            <a:avLst/>
          </a:prstGeom>
        </p:spPr>
      </p:pic>
    </p:spTree>
    <p:extLst>
      <p:ext uri="{BB962C8B-B14F-4D97-AF65-F5344CB8AC3E}">
        <p14:creationId xmlns:p14="http://schemas.microsoft.com/office/powerpoint/2010/main" val="21094030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57000">
              <a:schemeClr val="bg1"/>
            </a:gs>
            <a:gs pos="100000">
              <a:srgbClr val="FFC000"/>
            </a:gs>
          </a:gsLst>
          <a:lin ang="5400000" scaled="1"/>
        </a:gra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2444" y="2006317"/>
            <a:ext cx="687993" cy="749065"/>
          </a:xfrm>
          <a:prstGeom prst="rect">
            <a:avLst/>
          </a:prstGeom>
        </p:spPr>
      </p:pic>
      <p:pic>
        <p:nvPicPr>
          <p:cNvPr id="5" name="Picture 6" descr="C:\Users\JAYMFL~1\AppData\Local\Temp\SNAGHTMLb8bb3f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3779" y="1864098"/>
            <a:ext cx="2876550" cy="427672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563097" y="5730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3200" kern="0" smtClean="0"/>
              <a:t>Is my aircraft performing as expected?</a:t>
            </a:r>
            <a:endParaRPr lang="en-US" sz="3200" kern="0" dirty="0"/>
          </a:p>
        </p:txBody>
      </p:sp>
      <p:sp>
        <p:nvSpPr>
          <p:cNvPr id="7" name="Content Placeholder 2"/>
          <p:cNvSpPr txBox="1">
            <a:spLocks/>
          </p:cNvSpPr>
          <p:nvPr/>
        </p:nvSpPr>
        <p:spPr bwMode="auto">
          <a:xfrm>
            <a:off x="522193" y="1323975"/>
            <a:ext cx="5058336"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Tx/>
              <a:buNone/>
            </a:pPr>
            <a:r>
              <a:rPr lang="en-US" kern="0" dirty="0" smtClean="0">
                <a:ea typeface="ＭＳ Ｐゴシック" pitchFamily="34" charset="-128"/>
              </a:rPr>
              <a:t>No Obstructions 50/70 Rule:</a:t>
            </a:r>
          </a:p>
          <a:p>
            <a:pPr marL="287338" indent="0">
              <a:buFontTx/>
              <a:buNone/>
              <a:tabLst>
                <a:tab pos="234950" algn="l"/>
              </a:tabLst>
            </a:pPr>
            <a:r>
              <a:rPr lang="en-US" b="0" kern="0" dirty="0" smtClean="0">
                <a:ea typeface="ＭＳ Ｐゴシック" pitchFamily="34" charset="-128"/>
              </a:rPr>
              <a:t>50% down the runway / 70% of your 60 kts. rotation speed or 42kts. </a:t>
            </a:r>
          </a:p>
          <a:p>
            <a:pPr marL="0" lvl="1" indent="0">
              <a:buFontTx/>
              <a:buNone/>
            </a:pPr>
            <a:r>
              <a:rPr lang="en-US" sz="2800" b="1" kern="0" dirty="0" smtClean="0">
                <a:ea typeface="ＭＳ Ｐゴシック" pitchFamily="34" charset="-128"/>
              </a:rPr>
              <a:t>Obstructions 30/70 Rule:</a:t>
            </a:r>
            <a:endParaRPr lang="en-US" sz="2800" kern="0" dirty="0" smtClean="0">
              <a:ea typeface="ＭＳ Ｐゴシック" pitchFamily="34" charset="-128"/>
            </a:endParaRPr>
          </a:p>
          <a:p>
            <a:pPr marL="287338" indent="0">
              <a:buFontTx/>
              <a:buNone/>
              <a:tabLst>
                <a:tab pos="234950" algn="l"/>
              </a:tabLst>
            </a:pPr>
            <a:r>
              <a:rPr lang="en-US" b="0" kern="0" dirty="0" smtClean="0">
                <a:ea typeface="ＭＳ Ｐゴシック" pitchFamily="34" charset="-128"/>
              </a:rPr>
              <a:t>30</a:t>
            </a:r>
            <a:r>
              <a:rPr lang="en-US" b="0" kern="0" dirty="0">
                <a:ea typeface="ＭＳ Ｐゴシック" pitchFamily="34" charset="-128"/>
              </a:rPr>
              <a:t>% </a:t>
            </a:r>
            <a:r>
              <a:rPr lang="en-US" b="0" kern="0" dirty="0" smtClean="0">
                <a:ea typeface="ＭＳ Ｐゴシック" pitchFamily="34" charset="-128"/>
              </a:rPr>
              <a:t>down </a:t>
            </a:r>
            <a:r>
              <a:rPr lang="en-US" b="0" kern="0" dirty="0">
                <a:ea typeface="ＭＳ Ｐゴシック" pitchFamily="34" charset="-128"/>
              </a:rPr>
              <a:t>the runway / </a:t>
            </a:r>
            <a:r>
              <a:rPr lang="en-US" b="0" kern="0" dirty="0" smtClean="0">
                <a:ea typeface="ＭＳ Ｐゴシック" pitchFamily="34" charset="-128"/>
              </a:rPr>
              <a:t> 70</a:t>
            </a:r>
            <a:r>
              <a:rPr lang="en-US" b="0" kern="0" dirty="0">
                <a:ea typeface="ＭＳ Ｐゴシック" pitchFamily="34" charset="-128"/>
              </a:rPr>
              <a:t>% of your 60 kts. rotation speed or 42kts. </a:t>
            </a:r>
          </a:p>
          <a:p>
            <a:pPr>
              <a:buFont typeface="Arial" panose="020B0604020202020204" pitchFamily="34" charset="0"/>
              <a:buChar char="•"/>
            </a:pPr>
            <a:endParaRPr lang="en-US" kern="0" dirty="0"/>
          </a:p>
        </p:txBody>
      </p:sp>
      <p:cxnSp>
        <p:nvCxnSpPr>
          <p:cNvPr id="8" name="Straight Connector 7"/>
          <p:cNvCxnSpPr/>
          <p:nvPr/>
        </p:nvCxnSpPr>
        <p:spPr bwMode="auto">
          <a:xfrm>
            <a:off x="5354116" y="3157538"/>
            <a:ext cx="1739531" cy="0"/>
          </a:xfrm>
          <a:prstGeom prst="line">
            <a:avLst/>
          </a:prstGeom>
          <a:noFill/>
          <a:ln w="762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3647" y="1361337"/>
            <a:ext cx="1718507" cy="203902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7866" y="1756522"/>
            <a:ext cx="491248" cy="534855"/>
          </a:xfrm>
          <a:prstGeom prst="rect">
            <a:avLst/>
          </a:prstGeom>
        </p:spPr>
      </p:pic>
      <p:pic>
        <p:nvPicPr>
          <p:cNvPr id="11" name="Picture 8" descr="C:\Users\JAYMFL~1\AppData\Local\Temp\SNAGHTMLb8d01c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45193" y="2704265"/>
            <a:ext cx="496701" cy="453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8829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64484" y="434133"/>
            <a:ext cx="8472488" cy="609600"/>
          </a:xfrm>
        </p:spPr>
        <p:txBody>
          <a:bodyPr/>
          <a:lstStyle/>
          <a:p>
            <a:r>
              <a:rPr lang="en-US" dirty="0" smtClean="0">
                <a:ea typeface="ＭＳ Ｐゴシック" pitchFamily="34" charset="-128"/>
              </a:rPr>
              <a:t>Approach &amp; Landing	</a:t>
            </a:r>
          </a:p>
        </p:txBody>
      </p:sp>
      <p:sp>
        <p:nvSpPr>
          <p:cNvPr id="8" name="Content Placeholder 2"/>
          <p:cNvSpPr>
            <a:spLocks noGrp="1"/>
          </p:cNvSpPr>
          <p:nvPr>
            <p:ph idx="1"/>
          </p:nvPr>
        </p:nvSpPr>
        <p:spPr>
          <a:xfrm>
            <a:off x="464484" y="1279364"/>
            <a:ext cx="6742883" cy="3607594"/>
          </a:xfrm>
        </p:spPr>
        <p:txBody>
          <a:bodyPr/>
          <a:lstStyle/>
          <a:p>
            <a:r>
              <a:rPr lang="en-US" sz="2800" dirty="0" smtClean="0">
                <a:ea typeface="ＭＳ Ｐゴシック" pitchFamily="34" charset="-128"/>
              </a:rPr>
              <a:t>Stabilized short field final approach</a:t>
            </a:r>
          </a:p>
          <a:p>
            <a:pPr lvl="1"/>
            <a:r>
              <a:rPr lang="en-US" sz="2800" dirty="0" smtClean="0">
                <a:ea typeface="ＭＳ Ｐゴシック" pitchFamily="34" charset="-128"/>
              </a:rPr>
              <a:t>Full flaps</a:t>
            </a:r>
          </a:p>
          <a:p>
            <a:pPr lvl="1"/>
            <a:r>
              <a:rPr lang="en-US" sz="2800" dirty="0" smtClean="0">
                <a:ea typeface="ＭＳ Ｐゴシック" pitchFamily="34" charset="-128"/>
              </a:rPr>
              <a:t>1.3Vso </a:t>
            </a:r>
          </a:p>
          <a:p>
            <a:r>
              <a:rPr lang="en-US" sz="2800" dirty="0" smtClean="0">
                <a:ea typeface="ＭＳ Ｐゴシック" pitchFamily="34" charset="-128"/>
              </a:rPr>
              <a:t>Don’t cut final short</a:t>
            </a:r>
          </a:p>
          <a:p>
            <a:r>
              <a:rPr lang="en-US" sz="2800" dirty="0" smtClean="0">
                <a:ea typeface="ＭＳ Ｐゴシック" pitchFamily="34" charset="-128"/>
              </a:rPr>
              <a:t>Go around if not stable</a:t>
            </a:r>
          </a:p>
          <a:p>
            <a:r>
              <a:rPr lang="en-US" sz="2800" dirty="0" smtClean="0">
                <a:ea typeface="ＭＳ Ｐゴシック" pitchFamily="34" charset="-128"/>
              </a:rPr>
              <a:t>Go around if bounce</a:t>
            </a:r>
          </a:p>
          <a:p>
            <a:r>
              <a:rPr lang="en-US" sz="2800" dirty="0" smtClean="0">
                <a:ea typeface="ＭＳ Ｐゴシック" pitchFamily="34" charset="-128"/>
              </a:rPr>
              <a:t>Go around if you miss                                 your predetermined spot</a:t>
            </a:r>
          </a:p>
        </p:txBody>
      </p:sp>
      <p:pic>
        <p:nvPicPr>
          <p:cNvPr id="9" name="Picture 5" descr="Valdez 2011 063"/>
          <p:cNvPicPr>
            <a:picLocks noChangeAspect="1" noChangeArrowheads="1"/>
          </p:cNvPicPr>
          <p:nvPr/>
        </p:nvPicPr>
        <p:blipFill>
          <a:blip r:embed="rId3" cstate="print">
            <a:extLst>
              <a:ext uri="{28A0092B-C50C-407E-A947-70E740481C1C}">
                <a14:useLocalDpi xmlns:a14="http://schemas.microsoft.com/office/drawing/2010/main" val="0"/>
              </a:ext>
            </a:extLst>
          </a:blip>
          <a:srcRect l="8318" r="10753" b="7661"/>
          <a:stretch>
            <a:fillRect/>
          </a:stretch>
        </p:blipFill>
        <p:spPr bwMode="auto">
          <a:xfrm>
            <a:off x="5184441" y="1981847"/>
            <a:ext cx="3515951" cy="26736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19493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1506" name="Title 1"/>
          <p:cNvSpPr>
            <a:spLocks noGrp="1"/>
          </p:cNvSpPr>
          <p:nvPr>
            <p:ph type="title"/>
          </p:nvPr>
        </p:nvSpPr>
        <p:spPr>
          <a:xfrm>
            <a:off x="671512" y="438273"/>
            <a:ext cx="8472488" cy="609600"/>
          </a:xfrm>
        </p:spPr>
        <p:txBody>
          <a:bodyPr/>
          <a:lstStyle/>
          <a:p>
            <a:r>
              <a:rPr lang="en-US" altLang="en-US" dirty="0" smtClean="0"/>
              <a:t>Landing Certification Criteria…</a:t>
            </a:r>
          </a:p>
        </p:txBody>
      </p:sp>
      <p:sp>
        <p:nvSpPr>
          <p:cNvPr id="3" name="Content Placeholder 2"/>
          <p:cNvSpPr>
            <a:spLocks noGrp="1"/>
          </p:cNvSpPr>
          <p:nvPr>
            <p:ph idx="1"/>
          </p:nvPr>
        </p:nvSpPr>
        <p:spPr>
          <a:xfrm>
            <a:off x="682869" y="1414340"/>
            <a:ext cx="8050213" cy="4391025"/>
          </a:xfrm>
        </p:spPr>
        <p:txBody>
          <a:bodyPr/>
          <a:lstStyle/>
          <a:p>
            <a:pPr marL="0" indent="0">
              <a:buNone/>
            </a:pPr>
            <a:r>
              <a:rPr lang="en-US" dirty="0" smtClean="0"/>
              <a:t>14 CFR Part 23.2130 Landing:</a:t>
            </a:r>
            <a:r>
              <a:rPr lang="en-US" sz="2400" b="0" dirty="0" smtClean="0"/>
              <a:t> in part states:</a:t>
            </a:r>
            <a:endParaRPr lang="en-US" b="0" dirty="0"/>
          </a:p>
          <a:p>
            <a:pPr marL="0" indent="0">
              <a:buNone/>
            </a:pPr>
            <a:r>
              <a:rPr lang="en-US" sz="2400" dirty="0" smtClean="0"/>
              <a:t>(</a:t>
            </a:r>
            <a:r>
              <a:rPr lang="en-US" sz="2400" dirty="0"/>
              <a:t>b)</a:t>
            </a:r>
            <a:r>
              <a:rPr lang="en-US" sz="2400" b="0" dirty="0"/>
              <a:t> The approach and landing speeds, configurations, and procedures, </a:t>
            </a:r>
            <a:r>
              <a:rPr lang="en-US" i="1" u="sng" dirty="0" smtClean="0"/>
              <a:t>which allow a pilot of average skill </a:t>
            </a:r>
            <a:r>
              <a:rPr lang="en-US" b="0" i="1" u="sng" dirty="0" smtClean="0">
                <a:solidFill>
                  <a:srgbClr val="00B050"/>
                </a:solidFill>
              </a:rPr>
              <a:t>to </a:t>
            </a:r>
            <a:r>
              <a:rPr lang="en-US" b="0" i="1" u="sng" dirty="0">
                <a:solidFill>
                  <a:srgbClr val="00B050"/>
                </a:solidFill>
              </a:rPr>
              <a:t>land within the published landing distance consistently </a:t>
            </a:r>
            <a:r>
              <a:rPr lang="en-US" b="0" dirty="0"/>
              <a:t>and without causing damage or injury, and </a:t>
            </a:r>
            <a:r>
              <a:rPr lang="en-US" b="0" i="1" u="sng" dirty="0">
                <a:solidFill>
                  <a:srgbClr val="00B050"/>
                </a:solidFill>
              </a:rPr>
              <a:t>which allow for a safe transition to the balked landing conditions </a:t>
            </a:r>
            <a:r>
              <a:rPr lang="en-US" sz="2400" b="0" dirty="0"/>
              <a:t>of this part accounting for:</a:t>
            </a:r>
          </a:p>
          <a:p>
            <a:pPr marL="0" indent="0">
              <a:buNone/>
            </a:pPr>
            <a:r>
              <a:rPr lang="en-US" sz="2400" dirty="0" smtClean="0"/>
              <a:t>	(</a:t>
            </a:r>
            <a:r>
              <a:rPr lang="en-US" sz="2400" dirty="0"/>
              <a:t>1)</a:t>
            </a:r>
            <a:r>
              <a:rPr lang="en-US" sz="2400" b="0" dirty="0"/>
              <a:t> Stall speed safety margin; and</a:t>
            </a:r>
          </a:p>
          <a:p>
            <a:pPr marL="0" indent="0">
              <a:buNone/>
            </a:pPr>
            <a:r>
              <a:rPr lang="en-US" sz="2400" dirty="0" smtClean="0"/>
              <a:t>	(</a:t>
            </a:r>
            <a:r>
              <a:rPr lang="en-US" sz="2400" dirty="0"/>
              <a:t>2)</a:t>
            </a:r>
            <a:r>
              <a:rPr lang="en-US" sz="2400" b="0" dirty="0"/>
              <a:t> Minimum control speeds.</a:t>
            </a:r>
          </a:p>
          <a:p>
            <a:pPr marL="0" indent="0">
              <a:buFontTx/>
              <a:buNone/>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7650" name="Title 1"/>
          <p:cNvSpPr>
            <a:spLocks noGrp="1"/>
          </p:cNvSpPr>
          <p:nvPr>
            <p:ph type="title"/>
          </p:nvPr>
        </p:nvSpPr>
        <p:spPr>
          <a:xfrm>
            <a:off x="440348" y="414826"/>
            <a:ext cx="8472488" cy="609600"/>
          </a:xfrm>
        </p:spPr>
        <p:txBody>
          <a:bodyPr/>
          <a:lstStyle/>
          <a:p>
            <a:pPr algn="ctr"/>
            <a:r>
              <a:rPr lang="en-US" altLang="en-US" dirty="0" smtClean="0"/>
              <a:t>FAA Opinion on Certification…</a:t>
            </a:r>
          </a:p>
        </p:txBody>
      </p:sp>
      <p:sp>
        <p:nvSpPr>
          <p:cNvPr id="27651" name="Content Placeholder 2"/>
          <p:cNvSpPr>
            <a:spLocks noGrp="1"/>
          </p:cNvSpPr>
          <p:nvPr>
            <p:ph idx="1"/>
          </p:nvPr>
        </p:nvSpPr>
        <p:spPr>
          <a:xfrm>
            <a:off x="671146" y="1097817"/>
            <a:ext cx="8050213" cy="4391025"/>
          </a:xfrm>
        </p:spPr>
        <p:txBody>
          <a:bodyPr/>
          <a:lstStyle/>
          <a:p>
            <a:pPr marL="0" indent="0">
              <a:buFontTx/>
              <a:buNone/>
            </a:pPr>
            <a:r>
              <a:rPr lang="en-US" altLang="en-US" sz="3200" dirty="0" smtClean="0"/>
              <a:t>“Landing distances determined during certification are aimed at demonstrating the shortest landing distances… Therefore, the landing distances determined under 14 CFR Part 23.75</a:t>
            </a:r>
            <a:r>
              <a:rPr lang="en-US" altLang="en-US" sz="3200" dirty="0" smtClean="0">
                <a:solidFill>
                  <a:srgbClr val="FF0000"/>
                </a:solidFill>
              </a:rPr>
              <a:t> </a:t>
            </a:r>
            <a:r>
              <a:rPr lang="en-US" altLang="en-US" sz="3200" dirty="0" smtClean="0"/>
              <a:t>and 25.125 are </a:t>
            </a:r>
            <a:r>
              <a:rPr lang="en-US" altLang="en-US" sz="3200" i="1" u="sng" dirty="0" smtClean="0">
                <a:solidFill>
                  <a:srgbClr val="FF0000"/>
                </a:solidFill>
              </a:rPr>
              <a:t>much</a:t>
            </a:r>
            <a:r>
              <a:rPr lang="en-US" altLang="en-US" sz="3200" i="1" u="sng" dirty="0" smtClean="0">
                <a:solidFill>
                  <a:srgbClr val="0070C0"/>
                </a:solidFill>
              </a:rPr>
              <a:t> </a:t>
            </a:r>
            <a:r>
              <a:rPr lang="en-US" altLang="en-US" sz="3200" i="1" u="sng" dirty="0" smtClean="0">
                <a:solidFill>
                  <a:srgbClr val="FF0000"/>
                </a:solidFill>
              </a:rPr>
              <a:t>shorter than</a:t>
            </a:r>
            <a:r>
              <a:rPr lang="en-US" altLang="en-US" sz="3200" i="1" u="sng" dirty="0" smtClean="0">
                <a:solidFill>
                  <a:srgbClr val="0070C0"/>
                </a:solidFill>
              </a:rPr>
              <a:t> the landing distances achieved in normal operations</a:t>
            </a:r>
            <a:r>
              <a:rPr lang="en-US" altLang="en-US" sz="3200" dirty="0" smtClean="0"/>
              <a:t>”. </a:t>
            </a:r>
          </a:p>
          <a:p>
            <a:pPr marL="0" indent="0">
              <a:buFontTx/>
              <a:buNone/>
            </a:pPr>
            <a:r>
              <a:rPr lang="en-US" altLang="en-US" sz="3200" dirty="0" smtClean="0"/>
              <a:t>(AC 91-79, App. 1, p. 8)</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500"/>
                                        <p:tgtEl>
                                          <p:spTgt spid="276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500"/>
                                        <p:tgtEl>
                                          <p:spTgt spid="276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111 How to wean yourself from the stabilized approach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716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1041" y="766520"/>
            <a:ext cx="8328513" cy="609600"/>
          </a:xfrm>
        </p:spPr>
        <p:txBody>
          <a:bodyPr/>
          <a:lstStyle/>
          <a:p>
            <a:pPr algn="ctr"/>
            <a:r>
              <a:rPr lang="en-US" sz="3600" dirty="0" smtClean="0">
                <a:solidFill>
                  <a:schemeClr val="bg1"/>
                </a:solidFill>
              </a:rPr>
              <a:t>Let’s Define Stabilized Approach</a:t>
            </a:r>
            <a:endParaRPr lang="en-US" sz="3600" dirty="0">
              <a:solidFill>
                <a:schemeClr val="bg1"/>
              </a:solidFill>
            </a:endParaRPr>
          </a:p>
        </p:txBody>
      </p:sp>
      <p:sp>
        <p:nvSpPr>
          <p:cNvPr id="4" name="Date Placeholder 3"/>
          <p:cNvSpPr>
            <a:spLocks noGrp="1"/>
          </p:cNvSpPr>
          <p:nvPr>
            <p:ph type="dt" sz="half" idx="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9BAEAEB0-A8D6-47FC-AAD9-0FFA8B4F03CD}" type="datetime1">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ＭＳ Ｐゴシック" pitchFamily="34" charset="-128"/>
              </a:rPr>
              <a:pPr marL="0" marR="0" lvl="0" indent="0" algn="ctr" defTabSz="914400" rtl="0" eaLnBrk="1" fontAlgn="base" latinLnBrk="0" hangingPunct="1">
                <a:lnSpc>
                  <a:spcPct val="100000"/>
                </a:lnSpc>
                <a:spcBef>
                  <a:spcPct val="0"/>
                </a:spcBef>
                <a:spcAft>
                  <a:spcPct val="0"/>
                </a:spcAft>
                <a:buClrTx/>
                <a:buSzTx/>
                <a:buFontTx/>
                <a:buNone/>
                <a:tabLst/>
                <a:defRPr/>
              </a:pPr>
              <a:t>5/14/2021</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ＭＳ Ｐゴシック" pitchFamily="34" charset="-128"/>
            </a:endParaRPr>
          </a:p>
        </p:txBody>
      </p:sp>
    </p:spTree>
    <p:extLst>
      <p:ext uri="{BB962C8B-B14F-4D97-AF65-F5344CB8AC3E}">
        <p14:creationId xmlns:p14="http://schemas.microsoft.com/office/powerpoint/2010/main" val="19561298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Something to consider here…</a:t>
            </a:r>
            <a:endParaRPr lang="en-US" dirty="0"/>
          </a:p>
        </p:txBody>
      </p:sp>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83577" y="1166932"/>
            <a:ext cx="8050213" cy="4112118"/>
          </a:xfrm>
          <a:prstGeom prst="rect">
            <a:avLst/>
          </a:prstGeom>
          <a:ln>
            <a:solidFill>
              <a:schemeClr val="accent1"/>
            </a:solidFill>
          </a:ln>
          <a:effectLst>
            <a:outerShdw blurRad="292100" dist="139700" dir="2700000" algn="tl" rotWithShape="0">
              <a:srgbClr val="333333">
                <a:alpha val="65000"/>
              </a:srgbClr>
            </a:outerShdw>
          </a:effectLst>
        </p:spPr>
      </p:pic>
      <p:pic>
        <p:nvPicPr>
          <p:cNvPr id="4" name="Picture 2" descr="C:\Users\JAYMFL~1\AppData\Local\Temp\SNAGHTMLbb5be1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9845" y="1678022"/>
            <a:ext cx="2397889" cy="918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7859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56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Rate of descent…</a:t>
            </a:r>
            <a:endParaRPr lang="en-US" dirty="0"/>
          </a:p>
        </p:txBody>
      </p:sp>
      <p:sp>
        <p:nvSpPr>
          <p:cNvPr id="3" name="Rectangle 2"/>
          <p:cNvSpPr/>
          <p:nvPr/>
        </p:nvSpPr>
        <p:spPr bwMode="auto">
          <a:xfrm>
            <a:off x="1541929" y="3299012"/>
            <a:ext cx="7153835" cy="1721224"/>
          </a:xfrm>
          <a:prstGeom prst="rect">
            <a:avLst/>
          </a:prstGeom>
          <a:solidFill>
            <a:srgbClr val="FFC000">
              <a:alpha val="52157"/>
            </a:srgb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1026" name="Picture 2" descr="C:\Users\JAYMFL~1\AppData\Local\Temp\SNAGHTML40425fe.PNG"/>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41883" y="1705511"/>
            <a:ext cx="8439593" cy="333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0651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2530" name="Title 1"/>
          <p:cNvSpPr>
            <a:spLocks noGrp="1"/>
          </p:cNvSpPr>
          <p:nvPr>
            <p:ph type="title"/>
          </p:nvPr>
        </p:nvSpPr>
        <p:spPr>
          <a:xfrm>
            <a:off x="569302" y="461719"/>
            <a:ext cx="8472488" cy="609600"/>
          </a:xfrm>
        </p:spPr>
        <p:txBody>
          <a:bodyPr/>
          <a:lstStyle/>
          <a:p>
            <a:r>
              <a:rPr lang="en-US" altLang="en-US" dirty="0" smtClean="0"/>
              <a:t>And…</a:t>
            </a:r>
          </a:p>
        </p:txBody>
      </p:sp>
      <p:sp>
        <p:nvSpPr>
          <p:cNvPr id="3" name="Content Placeholder 2"/>
          <p:cNvSpPr>
            <a:spLocks noGrp="1"/>
          </p:cNvSpPr>
          <p:nvPr>
            <p:ph idx="1"/>
          </p:nvPr>
        </p:nvSpPr>
        <p:spPr>
          <a:xfrm>
            <a:off x="694592" y="1566740"/>
            <a:ext cx="8050213" cy="4391025"/>
          </a:xfrm>
        </p:spPr>
        <p:txBody>
          <a:bodyPr/>
          <a:lstStyle/>
          <a:p>
            <a:pPr marL="0" indent="0">
              <a:buNone/>
              <a:defRPr/>
            </a:pPr>
            <a:r>
              <a:rPr lang="en-US" sz="3600" dirty="0" smtClean="0"/>
              <a:t>The aircraft </a:t>
            </a:r>
            <a:r>
              <a:rPr lang="en-US" sz="3600" i="1" u="sng" dirty="0" smtClean="0">
                <a:solidFill>
                  <a:srgbClr val="C00000"/>
                </a:solidFill>
              </a:rPr>
              <a:t>must</a:t>
            </a:r>
            <a:r>
              <a:rPr lang="en-US" sz="3600" dirty="0" smtClean="0"/>
              <a:t> be in the landing configuration, having flown               </a:t>
            </a:r>
            <a:r>
              <a:rPr lang="en-US" sz="3600" i="1" u="sng" dirty="0" smtClean="0">
                <a:solidFill>
                  <a:srgbClr val="002060"/>
                </a:solidFill>
              </a:rPr>
              <a:t>a</a:t>
            </a:r>
            <a:r>
              <a:rPr lang="en-US" sz="3600" i="1" dirty="0" smtClean="0">
                <a:solidFill>
                  <a:srgbClr val="002060"/>
                </a:solidFill>
              </a:rPr>
              <a:t> </a:t>
            </a:r>
            <a:r>
              <a:rPr lang="en-US" sz="3600" i="1" u="sng" dirty="0" smtClean="0">
                <a:solidFill>
                  <a:srgbClr val="C00000"/>
                </a:solidFill>
              </a:rPr>
              <a:t>stabilized</a:t>
            </a:r>
            <a:r>
              <a:rPr lang="en-US" sz="3600" i="1" dirty="0" smtClean="0">
                <a:solidFill>
                  <a:srgbClr val="C00000"/>
                </a:solidFill>
              </a:rPr>
              <a:t> </a:t>
            </a:r>
            <a:r>
              <a:rPr lang="en-US" sz="3600" i="1" u="sng" dirty="0" smtClean="0">
                <a:solidFill>
                  <a:srgbClr val="002060"/>
                </a:solidFill>
              </a:rPr>
              <a:t>approach at a speed of not less than VREF down to a 50 foot height</a:t>
            </a:r>
            <a:r>
              <a:rPr lang="en-US" sz="3600" dirty="0" smtClean="0">
                <a:solidFill>
                  <a:srgbClr val="002060"/>
                </a:solidFill>
              </a:rPr>
              <a:t>,</a:t>
            </a:r>
            <a:r>
              <a:rPr lang="en-US" sz="3600" dirty="0" smtClean="0"/>
              <a:t> </a:t>
            </a:r>
            <a:r>
              <a:rPr lang="en-US" sz="3200" dirty="0" smtClean="0"/>
              <a:t>amongst other requirements. </a:t>
            </a:r>
            <a:endParaRPr lang="en-US" sz="3600" b="0" dirty="0" smtClean="0"/>
          </a:p>
          <a:p>
            <a:pPr marL="0" indent="0">
              <a:buNone/>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3" name="Content Placeholder 2"/>
          <p:cNvSpPr>
            <a:spLocks noGrp="1"/>
          </p:cNvSpPr>
          <p:nvPr>
            <p:ph idx="1"/>
          </p:nvPr>
        </p:nvSpPr>
        <p:spPr>
          <a:xfrm>
            <a:off x="518746" y="1179879"/>
            <a:ext cx="8050213" cy="4391025"/>
          </a:xfrm>
        </p:spPr>
        <p:txBody>
          <a:bodyPr/>
          <a:lstStyle/>
          <a:p>
            <a:r>
              <a:rPr lang="en-US" sz="3200" dirty="0" smtClean="0"/>
              <a:t>Exits</a:t>
            </a:r>
          </a:p>
          <a:p>
            <a:pPr marL="0" indent="0">
              <a:buNone/>
            </a:pPr>
            <a:endParaRPr lang="en-US" sz="1400" dirty="0" smtClean="0"/>
          </a:p>
          <a:p>
            <a:r>
              <a:rPr lang="en-US" sz="3200" dirty="0" smtClean="0"/>
              <a:t>Restrooms</a:t>
            </a:r>
          </a:p>
          <a:p>
            <a:endParaRPr lang="en-US" sz="1400" dirty="0" smtClean="0"/>
          </a:p>
          <a:p>
            <a:r>
              <a:rPr lang="en-US" sz="3200" dirty="0" smtClean="0"/>
              <a:t>Emergency Evacuation</a:t>
            </a:r>
          </a:p>
          <a:p>
            <a:endParaRPr lang="en-US" sz="1400" dirty="0" smtClean="0"/>
          </a:p>
          <a:p>
            <a:r>
              <a:rPr lang="en-US" sz="3200" dirty="0" smtClean="0"/>
              <a:t>Silence Phones</a:t>
            </a:r>
          </a:p>
          <a:p>
            <a:pPr marL="0" indent="0">
              <a:buNone/>
            </a:pPr>
            <a:r>
              <a:rPr lang="en-US" sz="1400" dirty="0" smtClean="0"/>
              <a:t>  </a:t>
            </a:r>
          </a:p>
          <a:p>
            <a:r>
              <a:rPr lang="en-US" sz="3200" dirty="0" smtClean="0"/>
              <a:t>Sponsor Acknowledgment</a:t>
            </a:r>
          </a:p>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0244" y="423738"/>
            <a:ext cx="3126873" cy="5147777"/>
          </a:xfrm>
          <a:prstGeom prst="rect">
            <a:avLst/>
          </a:prstGeom>
        </p:spPr>
      </p:pic>
    </p:spTree>
    <p:extLst>
      <p:ext uri="{BB962C8B-B14F-4D97-AF65-F5344CB8AC3E}">
        <p14:creationId xmlns:p14="http://schemas.microsoft.com/office/powerpoint/2010/main" val="27977831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5603" name="Title 1"/>
          <p:cNvSpPr>
            <a:spLocks noGrp="1"/>
          </p:cNvSpPr>
          <p:nvPr>
            <p:ph type="title"/>
          </p:nvPr>
        </p:nvSpPr>
        <p:spPr>
          <a:xfrm>
            <a:off x="487240" y="438273"/>
            <a:ext cx="8129222" cy="609600"/>
          </a:xfrm>
        </p:spPr>
        <p:txBody>
          <a:bodyPr/>
          <a:lstStyle/>
          <a:p>
            <a:r>
              <a:rPr lang="en-US" altLang="en-US" dirty="0" smtClean="0"/>
              <a:t>Landing Certification…</a:t>
            </a:r>
          </a:p>
        </p:txBody>
      </p:sp>
      <p:sp>
        <p:nvSpPr>
          <p:cNvPr id="25604" name="Content Placeholder 2"/>
          <p:cNvSpPr>
            <a:spLocks noGrp="1"/>
          </p:cNvSpPr>
          <p:nvPr>
            <p:ph idx="1"/>
          </p:nvPr>
        </p:nvSpPr>
        <p:spPr>
          <a:xfrm>
            <a:off x="460131" y="1297109"/>
            <a:ext cx="8050213" cy="4391025"/>
          </a:xfrm>
        </p:spPr>
        <p:txBody>
          <a:bodyPr/>
          <a:lstStyle/>
          <a:p>
            <a:pPr marL="0" indent="0">
              <a:buNone/>
            </a:pPr>
            <a:r>
              <a:rPr lang="en-US" altLang="en-US" sz="3200" b="0" dirty="0" smtClean="0"/>
              <a:t>Airborne Distance </a:t>
            </a:r>
          </a:p>
          <a:p>
            <a:pPr lvl="1"/>
            <a:r>
              <a:rPr lang="en-US" altLang="en-US" sz="2800" dirty="0" smtClean="0"/>
              <a:t>3 or 3½ degree approach path</a:t>
            </a:r>
          </a:p>
          <a:p>
            <a:pPr lvl="1"/>
            <a:r>
              <a:rPr lang="en-US" altLang="en-US" sz="2800" dirty="0" smtClean="0"/>
              <a:t>Sink rates as much as 8 feet per           second at touchdown (480 fpm)</a:t>
            </a:r>
          </a:p>
          <a:p>
            <a:endParaRPr lang="en-US" altLang="en-US" b="0" dirty="0" smtClean="0"/>
          </a:p>
        </p:txBody>
      </p:sp>
      <p:pic>
        <p:nvPicPr>
          <p:cNvPr id="1026" name="Picture 2" descr="C:\Users\JAYMFL~1\AppData\Local\Temp\SNAGHTML5ea215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83763">
            <a:off x="1353006" y="1888217"/>
            <a:ext cx="7486650" cy="45720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bwMode="auto">
          <a:xfrm>
            <a:off x="902370" y="4499813"/>
            <a:ext cx="1419726" cy="481262"/>
          </a:xfrm>
          <a:prstGeom prst="ellipse">
            <a:avLst/>
          </a:prstGeom>
          <a:noFill/>
          <a:ln w="76200" cap="flat" cmpd="sng" algn="ctr">
            <a:solidFill>
              <a:srgbClr val="C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7" name="Picture 2" descr="C:\Users\JAYMFL~1\AppData\Local\Temp\SNAGHTML18de7ab9.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672292" y="3835867"/>
            <a:ext cx="936438" cy="910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615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4578" name="Title 1"/>
          <p:cNvSpPr>
            <a:spLocks noGrp="1"/>
          </p:cNvSpPr>
          <p:nvPr>
            <p:ph type="title"/>
          </p:nvPr>
        </p:nvSpPr>
        <p:spPr>
          <a:xfrm>
            <a:off x="475518" y="485165"/>
            <a:ext cx="8129220" cy="609600"/>
          </a:xfrm>
        </p:spPr>
        <p:txBody>
          <a:bodyPr/>
          <a:lstStyle/>
          <a:p>
            <a:r>
              <a:rPr lang="en-US" altLang="en-US" dirty="0" smtClean="0"/>
              <a:t>Landing Certification…</a:t>
            </a:r>
          </a:p>
        </p:txBody>
      </p:sp>
      <p:sp>
        <p:nvSpPr>
          <p:cNvPr id="3" name="Content Placeholder 2"/>
          <p:cNvSpPr>
            <a:spLocks noGrp="1"/>
          </p:cNvSpPr>
          <p:nvPr>
            <p:ph idx="1"/>
          </p:nvPr>
        </p:nvSpPr>
        <p:spPr>
          <a:xfrm>
            <a:off x="589084" y="1250218"/>
            <a:ext cx="8050213" cy="4391025"/>
          </a:xfrm>
        </p:spPr>
        <p:txBody>
          <a:bodyPr/>
          <a:lstStyle/>
          <a:p>
            <a:pPr>
              <a:defRPr/>
            </a:pPr>
            <a:r>
              <a:rPr lang="en-US" sz="3200" b="0" dirty="0" smtClean="0"/>
              <a:t>Distances </a:t>
            </a:r>
            <a:r>
              <a:rPr lang="en-US" sz="3200" b="0" dirty="0"/>
              <a:t>are treated in two parts: </a:t>
            </a:r>
            <a:endParaRPr lang="en-US" sz="3200" b="0" dirty="0" smtClean="0"/>
          </a:p>
          <a:p>
            <a:pPr lvl="1">
              <a:defRPr/>
            </a:pPr>
            <a:r>
              <a:rPr lang="en-US" sz="2800" dirty="0" smtClean="0"/>
              <a:t>the </a:t>
            </a:r>
            <a:r>
              <a:rPr lang="en-US" sz="2800" dirty="0"/>
              <a:t>airborne distance from 50 feet to touchdown, </a:t>
            </a:r>
            <a:r>
              <a:rPr lang="en-US" sz="2800" dirty="0" smtClean="0"/>
              <a:t>and</a:t>
            </a:r>
          </a:p>
          <a:p>
            <a:pPr lvl="1">
              <a:defRPr/>
            </a:pPr>
            <a:r>
              <a:rPr lang="en-US" sz="2800" dirty="0" smtClean="0"/>
              <a:t>the </a:t>
            </a:r>
            <a:r>
              <a:rPr lang="en-US" sz="2800" dirty="0"/>
              <a:t>ground distance from </a:t>
            </a:r>
            <a:r>
              <a:rPr lang="en-US" sz="2800" dirty="0" smtClean="0"/>
              <a:t>                          touchdown </a:t>
            </a:r>
            <a:r>
              <a:rPr lang="en-US" sz="2800" dirty="0"/>
              <a:t>to stop</a:t>
            </a:r>
            <a:r>
              <a:rPr lang="en-US" dirty="0"/>
              <a:t> </a:t>
            </a:r>
          </a:p>
          <a:p>
            <a:pPr>
              <a:defRPr/>
            </a:pPr>
            <a:endParaRPr lang="en-US" b="0" dirty="0"/>
          </a:p>
          <a:p>
            <a:pPr marL="0" indent="0">
              <a:buFontTx/>
              <a:buNone/>
              <a:defRPr/>
            </a:pPr>
            <a:endParaRPr lang="en-US" dirty="0"/>
          </a:p>
        </p:txBody>
      </p:sp>
      <p:pic>
        <p:nvPicPr>
          <p:cNvPr id="2050" name="Picture 2" descr="C:\Users\JAYMFL~1\AppData\Local\Temp\SNAGHTML6c66fde.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521454" y="2068179"/>
            <a:ext cx="7202757" cy="3831465"/>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p:cNvSpPr/>
          <p:nvPr/>
        </p:nvSpPr>
        <p:spPr bwMode="auto">
          <a:xfrm>
            <a:off x="1058780" y="4523877"/>
            <a:ext cx="1419726" cy="481262"/>
          </a:xfrm>
          <a:prstGeom prst="ellipse">
            <a:avLst/>
          </a:prstGeom>
          <a:noFill/>
          <a:ln w="76200" cap="flat" cmpd="sng" algn="ctr">
            <a:solidFill>
              <a:srgbClr val="C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4" name="Picture 2" descr="C:\Users\JAYMFL~1\AppData\Local\Temp\SNAGHTML18de7ab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752974" y="3835867"/>
            <a:ext cx="936438" cy="910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2693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60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6627" name="Title 1"/>
          <p:cNvSpPr>
            <a:spLocks noGrp="1"/>
          </p:cNvSpPr>
          <p:nvPr>
            <p:ph type="title"/>
          </p:nvPr>
        </p:nvSpPr>
        <p:spPr/>
        <p:txBody>
          <a:bodyPr/>
          <a:lstStyle/>
          <a:p>
            <a:r>
              <a:rPr lang="en-US" altLang="en-US" dirty="0" smtClean="0"/>
              <a:t>Landing Certification…</a:t>
            </a:r>
          </a:p>
        </p:txBody>
      </p:sp>
      <p:sp>
        <p:nvSpPr>
          <p:cNvPr id="26628" name="Content Placeholder 2"/>
          <p:cNvSpPr>
            <a:spLocks noGrp="1"/>
          </p:cNvSpPr>
          <p:nvPr>
            <p:ph idx="1"/>
          </p:nvPr>
        </p:nvSpPr>
        <p:spPr>
          <a:xfrm>
            <a:off x="518746" y="1074372"/>
            <a:ext cx="8050213" cy="461351"/>
          </a:xfrm>
        </p:spPr>
        <p:txBody>
          <a:bodyPr/>
          <a:lstStyle/>
          <a:p>
            <a:pPr marL="0" indent="0">
              <a:buNone/>
            </a:pPr>
            <a:r>
              <a:rPr lang="en-US" altLang="en-US" sz="2000" b="0" dirty="0" smtClean="0"/>
              <a:t>Ground Distance / Transition within 2 sec / Based on </a:t>
            </a:r>
            <a:r>
              <a:rPr lang="en-US" altLang="en-US" sz="2000" i="1" u="sng" dirty="0" smtClean="0"/>
              <a:t>FULL Braking!</a:t>
            </a:r>
            <a:r>
              <a:rPr lang="en-US" altLang="en-US" sz="2000" b="0" dirty="0" smtClean="0"/>
              <a:t> </a:t>
            </a:r>
          </a:p>
          <a:p>
            <a:endParaRPr lang="en-US" altLang="en-US" dirty="0" smtClean="0"/>
          </a:p>
        </p:txBody>
      </p:sp>
      <p:pic>
        <p:nvPicPr>
          <p:cNvPr id="2050" name="Picture 2" descr="C:\Users\JAYMFL~1\AppData\Local\Temp\SNAGHTML5ebb14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4566556"/>
            <a:ext cx="902970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JAYMFL~1\AppData\Local\Temp\SNAGHTML605112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403" y="1681842"/>
            <a:ext cx="7812768" cy="325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4536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63000">
              <a:schemeClr val="bg1"/>
            </a:gs>
            <a:gs pos="100000">
              <a:srgbClr val="0070C0"/>
            </a:gs>
          </a:gsLst>
          <a:lin ang="5400000" scaled="1"/>
        </a:gradFill>
        <a:effectLst/>
      </p:bgPr>
    </p:bg>
    <p:spTree>
      <p:nvGrpSpPr>
        <p:cNvPr id="1" name=""/>
        <p:cNvGrpSpPr/>
        <p:nvPr/>
      </p:nvGrpSpPr>
      <p:grpSpPr>
        <a:xfrm>
          <a:off x="0" y="0"/>
          <a:ext cx="0" cy="0"/>
          <a:chOff x="0" y="0"/>
          <a:chExt cx="0" cy="0"/>
        </a:xfrm>
      </p:grpSpPr>
      <p:pic>
        <p:nvPicPr>
          <p:cNvPr id="1026" name="Picture 2" descr="C:\Users\JAYMFL~1\AppData\Local\Temp\SNAGHTML18de7ab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9175" y="2410478"/>
            <a:ext cx="2619375" cy="36480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612995" y="1131142"/>
            <a:ext cx="8050213" cy="4391025"/>
          </a:xfrm>
        </p:spPr>
        <p:txBody>
          <a:bodyPr/>
          <a:lstStyle/>
          <a:p>
            <a:pPr marL="0" indent="0">
              <a:buFontTx/>
              <a:buNone/>
              <a:defRPr/>
            </a:pPr>
            <a:r>
              <a:rPr lang="en-US" u="sng" dirty="0"/>
              <a:t>According to AC 91-79</a:t>
            </a:r>
            <a:r>
              <a:rPr lang="en-US" dirty="0"/>
              <a:t>: </a:t>
            </a:r>
            <a:endParaRPr lang="en-US" dirty="0" smtClean="0"/>
          </a:p>
          <a:p>
            <a:pPr marL="0" indent="0">
              <a:buFontTx/>
              <a:buNone/>
              <a:defRPr/>
            </a:pPr>
            <a:endParaRPr lang="en-US" sz="1100" b="0" dirty="0"/>
          </a:p>
          <a:p>
            <a:pPr>
              <a:spcBef>
                <a:spcPts val="0"/>
              </a:spcBef>
              <a:spcAft>
                <a:spcPts val="600"/>
              </a:spcAft>
              <a:defRPr/>
            </a:pPr>
            <a:r>
              <a:rPr lang="en-US" dirty="0">
                <a:solidFill>
                  <a:srgbClr val="C00000"/>
                </a:solidFill>
              </a:rPr>
              <a:t>Failure to assess required landing </a:t>
            </a:r>
            <a:r>
              <a:rPr lang="en-US" dirty="0" smtClean="0">
                <a:solidFill>
                  <a:srgbClr val="C00000"/>
                </a:solidFill>
              </a:rPr>
              <a:t>distance</a:t>
            </a:r>
          </a:p>
          <a:p>
            <a:pPr>
              <a:spcBef>
                <a:spcPts val="0"/>
              </a:spcBef>
              <a:spcAft>
                <a:spcPts val="600"/>
              </a:spcAft>
              <a:defRPr/>
            </a:pPr>
            <a:r>
              <a:rPr lang="en-US" dirty="0" smtClean="0">
                <a:solidFill>
                  <a:srgbClr val="C00000"/>
                </a:solidFill>
              </a:rPr>
              <a:t>Un-stabilized </a:t>
            </a:r>
            <a:r>
              <a:rPr lang="en-US" dirty="0">
                <a:solidFill>
                  <a:srgbClr val="C00000"/>
                </a:solidFill>
              </a:rPr>
              <a:t>Approach </a:t>
            </a:r>
            <a:endParaRPr lang="en-US" b="0" dirty="0">
              <a:solidFill>
                <a:srgbClr val="C00000"/>
              </a:solidFill>
            </a:endParaRPr>
          </a:p>
          <a:p>
            <a:pPr>
              <a:spcBef>
                <a:spcPts val="0"/>
              </a:spcBef>
              <a:spcAft>
                <a:spcPts val="600"/>
              </a:spcAft>
              <a:defRPr/>
            </a:pPr>
            <a:r>
              <a:rPr lang="en-US" dirty="0">
                <a:solidFill>
                  <a:srgbClr val="C00000"/>
                </a:solidFill>
              </a:rPr>
              <a:t>Excess Airspeed</a:t>
            </a:r>
            <a:r>
              <a:rPr lang="en-US" dirty="0"/>
              <a:t> </a:t>
            </a:r>
            <a:endParaRPr lang="en-US" b="0" dirty="0"/>
          </a:p>
          <a:p>
            <a:pPr>
              <a:spcBef>
                <a:spcPts val="0"/>
              </a:spcBef>
              <a:spcAft>
                <a:spcPts val="600"/>
              </a:spcAft>
              <a:defRPr/>
            </a:pPr>
            <a:r>
              <a:rPr lang="en-US" dirty="0">
                <a:solidFill>
                  <a:srgbClr val="C00000"/>
                </a:solidFill>
              </a:rPr>
              <a:t>Excess Threshold Crossing Height</a:t>
            </a:r>
            <a:r>
              <a:rPr lang="en-US" dirty="0"/>
              <a:t> </a:t>
            </a:r>
            <a:endParaRPr lang="en-US" b="0" dirty="0"/>
          </a:p>
          <a:p>
            <a:pPr>
              <a:spcBef>
                <a:spcPts val="0"/>
              </a:spcBef>
              <a:spcAft>
                <a:spcPts val="600"/>
              </a:spcAft>
              <a:defRPr/>
            </a:pPr>
            <a:r>
              <a:rPr lang="en-US" dirty="0">
                <a:solidFill>
                  <a:srgbClr val="C00000"/>
                </a:solidFill>
              </a:rPr>
              <a:t>Landing Long </a:t>
            </a:r>
            <a:endParaRPr lang="en-US" dirty="0" smtClean="0">
              <a:solidFill>
                <a:srgbClr val="C00000"/>
              </a:solidFill>
            </a:endParaRPr>
          </a:p>
          <a:p>
            <a:pPr marL="457200" lvl="1" indent="0">
              <a:spcBef>
                <a:spcPts val="0"/>
              </a:spcBef>
              <a:spcAft>
                <a:spcPts val="600"/>
              </a:spcAft>
              <a:buNone/>
              <a:defRPr/>
            </a:pPr>
            <a:r>
              <a:rPr lang="en-US" sz="2000" dirty="0" smtClean="0"/>
              <a:t>(</a:t>
            </a:r>
            <a:r>
              <a:rPr lang="en-US" sz="2000" dirty="0"/>
              <a:t>Beyond the touchdown zone) </a:t>
            </a:r>
            <a:endParaRPr lang="en-US" b="0" dirty="0"/>
          </a:p>
          <a:p>
            <a:pPr>
              <a:spcBef>
                <a:spcPts val="0"/>
              </a:spcBef>
              <a:spcAft>
                <a:spcPts val="600"/>
              </a:spcAft>
              <a:defRPr/>
            </a:pPr>
            <a:r>
              <a:rPr lang="en-US" dirty="0"/>
              <a:t>Adverse wind conditions </a:t>
            </a:r>
            <a:endParaRPr lang="en-US" b="0" dirty="0"/>
          </a:p>
          <a:p>
            <a:pPr marL="0" indent="0">
              <a:spcBef>
                <a:spcPts val="0"/>
              </a:spcBef>
              <a:spcAft>
                <a:spcPts val="600"/>
              </a:spcAft>
              <a:buNone/>
              <a:defRPr/>
            </a:pPr>
            <a:r>
              <a:rPr lang="en-US" dirty="0" smtClean="0">
                <a:solidFill>
                  <a:srgbClr val="C00000"/>
                </a:solidFill>
              </a:rPr>
              <a:t> </a:t>
            </a:r>
            <a:endParaRPr lang="en-US" b="0" dirty="0">
              <a:solidFill>
                <a:srgbClr val="C00000"/>
              </a:solidFill>
            </a:endParaRPr>
          </a:p>
          <a:p>
            <a:pPr>
              <a:defRPr/>
            </a:pPr>
            <a:endParaRPr lang="en-US" dirty="0"/>
          </a:p>
        </p:txBody>
      </p:sp>
      <p:sp>
        <p:nvSpPr>
          <p:cNvPr id="29698" name="Title 1"/>
          <p:cNvSpPr>
            <a:spLocks noGrp="1"/>
          </p:cNvSpPr>
          <p:nvPr>
            <p:ph type="title"/>
          </p:nvPr>
        </p:nvSpPr>
        <p:spPr/>
        <p:txBody>
          <a:bodyPr/>
          <a:lstStyle/>
          <a:p>
            <a:pPr algn="ctr"/>
            <a:r>
              <a:rPr lang="en-US" altLang="en-US" dirty="0" smtClean="0"/>
              <a:t>Threats to Safe Landings…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934" y="4803227"/>
            <a:ext cx="9798182" cy="13588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6" name="Bad Landi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lum contrast="40000"/>
          </a:blip>
          <a:stretch>
            <a:fillRect/>
          </a:stretch>
        </p:blipFill>
        <p:spPr>
          <a:xfrm>
            <a:off x="0" y="33867"/>
            <a:ext cx="9161584" cy="6049108"/>
          </a:xfrm>
        </p:spPr>
      </p:pic>
    </p:spTree>
    <p:extLst>
      <p:ext uri="{BB962C8B-B14F-4D97-AF65-F5344CB8AC3E}">
        <p14:creationId xmlns:p14="http://schemas.microsoft.com/office/powerpoint/2010/main" val="54800886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56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2410" y="438273"/>
            <a:ext cx="8246452" cy="609600"/>
          </a:xfrm>
        </p:spPr>
        <p:txBody>
          <a:bodyPr/>
          <a:lstStyle/>
          <a:p>
            <a:r>
              <a:rPr lang="en-US" dirty="0" smtClean="0"/>
              <a:t>A Note on Pappi or VASI</a:t>
            </a:r>
            <a:endParaRPr lang="en-US" dirty="0"/>
          </a:p>
        </p:txBody>
      </p:sp>
      <p:sp>
        <p:nvSpPr>
          <p:cNvPr id="3" name="Content Placeholder 2"/>
          <p:cNvSpPr>
            <a:spLocks noGrp="1"/>
          </p:cNvSpPr>
          <p:nvPr>
            <p:ph idx="1"/>
          </p:nvPr>
        </p:nvSpPr>
        <p:spPr>
          <a:xfrm>
            <a:off x="415737" y="1181032"/>
            <a:ext cx="8345878" cy="4391025"/>
          </a:xfrm>
        </p:spPr>
        <p:txBody>
          <a:bodyPr/>
          <a:lstStyle/>
          <a:p>
            <a:pPr marL="0" indent="0">
              <a:buNone/>
            </a:pPr>
            <a:r>
              <a:rPr lang="en-US" sz="3600" dirty="0" smtClean="0"/>
              <a:t>What is the VASI or PAPPI telling me?</a:t>
            </a:r>
          </a:p>
          <a:p>
            <a:pPr lvl="1"/>
            <a:r>
              <a:rPr lang="en-US" sz="3200" dirty="0" smtClean="0"/>
              <a:t>At 20 Feet above touchdown and 3</a:t>
            </a:r>
            <a:r>
              <a:rPr lang="en-US" sz="3200" dirty="0" smtClean="0">
                <a:sym typeface="Symbol" panose="05050102010706020507" pitchFamily="18" charset="2"/>
              </a:rPr>
              <a:t> GS -                        We will </a:t>
            </a:r>
            <a:r>
              <a:rPr lang="en-US" sz="3200" dirty="0">
                <a:sym typeface="Symbol" panose="05050102010706020507" pitchFamily="18" charset="2"/>
              </a:rPr>
              <a:t>land </a:t>
            </a:r>
            <a:r>
              <a:rPr lang="en-US" sz="3200" dirty="0" smtClean="0">
                <a:sym typeface="Symbol" panose="05050102010706020507" pitchFamily="18" charset="2"/>
              </a:rPr>
              <a:t>±, 387’ from that point on approach</a:t>
            </a:r>
          </a:p>
          <a:p>
            <a:pPr lvl="1"/>
            <a:r>
              <a:rPr lang="en-US" sz="3200" dirty="0" smtClean="0">
                <a:sym typeface="Symbol" panose="05050102010706020507" pitchFamily="18" charset="2"/>
              </a:rPr>
              <a:t>At 50 Feet above touchdown and 3 GS - We will land ±, 1000’ from that point on approach</a:t>
            </a:r>
          </a:p>
          <a:p>
            <a:pPr marL="457200" lvl="1" indent="0">
              <a:buNone/>
            </a:pPr>
            <a:endParaRPr lang="en-US" dirty="0" smtClean="0">
              <a:solidFill>
                <a:srgbClr val="FF0000"/>
              </a:solidFill>
              <a:sym typeface="Symbol" panose="05050102010706020507" pitchFamily="18" charset="2"/>
            </a:endParaRPr>
          </a:p>
          <a:p>
            <a:pPr marL="0" indent="0" algn="ctr">
              <a:buNone/>
            </a:pPr>
            <a:endParaRPr lang="en-US" sz="3200" dirty="0" smtClean="0">
              <a:sym typeface="Symbol" panose="05050102010706020507" pitchFamily="18" charset="2"/>
            </a:endParaRPr>
          </a:p>
          <a:p>
            <a:endParaRPr lang="en-US" dirty="0"/>
          </a:p>
        </p:txBody>
      </p:sp>
    </p:spTree>
    <p:extLst>
      <p:ext uri="{BB962C8B-B14F-4D97-AF65-F5344CB8AC3E}">
        <p14:creationId xmlns:p14="http://schemas.microsoft.com/office/powerpoint/2010/main" val="30665779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56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ctr"/>
            <a:r>
              <a:rPr lang="en-US" altLang="en-US" dirty="0" smtClean="0"/>
              <a:t>Excursion break down…</a:t>
            </a:r>
          </a:p>
        </p:txBody>
      </p:sp>
      <p:sp>
        <p:nvSpPr>
          <p:cNvPr id="19459" name="Content Placeholder 2"/>
          <p:cNvSpPr>
            <a:spLocks noGrp="1"/>
          </p:cNvSpPr>
          <p:nvPr>
            <p:ph idx="1"/>
          </p:nvPr>
        </p:nvSpPr>
        <p:spPr>
          <a:xfrm>
            <a:off x="724573" y="1022289"/>
            <a:ext cx="7729879" cy="4464111"/>
          </a:xfrm>
        </p:spPr>
        <p:txBody>
          <a:bodyPr/>
          <a:lstStyle/>
          <a:p>
            <a:r>
              <a:rPr lang="en-US" b="0" dirty="0" smtClean="0"/>
              <a:t>Departing Aircraft - fails </a:t>
            </a:r>
            <a:r>
              <a:rPr lang="en-US" b="0" dirty="0"/>
              <a:t>to become airborne or successfully reject the take off before reaching the end of the designated runway.</a:t>
            </a:r>
          </a:p>
          <a:p>
            <a:endParaRPr lang="en-US" b="0" dirty="0" smtClean="0"/>
          </a:p>
          <a:p>
            <a:r>
              <a:rPr lang="en-US" b="0" dirty="0" smtClean="0"/>
              <a:t>Landing Aircraft - unable </a:t>
            </a:r>
            <a:r>
              <a:rPr lang="en-US" b="0" dirty="0"/>
              <a:t>to stop before the end of the designated runway is </a:t>
            </a:r>
            <a:r>
              <a:rPr lang="en-US" b="0" dirty="0" smtClean="0"/>
              <a:t>reached.</a:t>
            </a:r>
          </a:p>
          <a:p>
            <a:endParaRPr lang="en-US" b="0" dirty="0" smtClean="0"/>
          </a:p>
          <a:p>
            <a:r>
              <a:rPr lang="en-US" b="0" dirty="0" smtClean="0"/>
              <a:t>Aircraft Taking Off - rejecting </a:t>
            </a:r>
            <a:r>
              <a:rPr lang="en-US" b="0" dirty="0"/>
              <a:t>take off or landing departs the side of the designated runway.</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56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0482" name="Title 1"/>
          <p:cNvSpPr>
            <a:spLocks noGrp="1"/>
          </p:cNvSpPr>
          <p:nvPr>
            <p:ph type="title"/>
          </p:nvPr>
        </p:nvSpPr>
        <p:spPr>
          <a:xfrm>
            <a:off x="592748" y="403104"/>
            <a:ext cx="8258175" cy="609600"/>
          </a:xfrm>
        </p:spPr>
        <p:txBody>
          <a:bodyPr/>
          <a:lstStyle/>
          <a:p>
            <a:r>
              <a:rPr lang="en-US" altLang="en-US" dirty="0" smtClean="0"/>
              <a:t>Related factors…</a:t>
            </a:r>
          </a:p>
        </p:txBody>
      </p:sp>
      <p:sp>
        <p:nvSpPr>
          <p:cNvPr id="20483" name="Content Placeholder 2"/>
          <p:cNvSpPr>
            <a:spLocks noGrp="1"/>
          </p:cNvSpPr>
          <p:nvPr>
            <p:ph idx="1"/>
          </p:nvPr>
        </p:nvSpPr>
        <p:spPr>
          <a:xfrm>
            <a:off x="776654" y="1156433"/>
            <a:ext cx="8050213" cy="4391025"/>
          </a:xfrm>
        </p:spPr>
        <p:txBody>
          <a:bodyPr/>
          <a:lstStyle/>
          <a:p>
            <a:pPr marL="0" indent="0">
              <a:buNone/>
            </a:pPr>
            <a:r>
              <a:rPr lang="en-US" altLang="en-US" b="0" dirty="0" smtClean="0"/>
              <a:t>The Flight Safety Foundation (FSF) cites the major risk factors in landing excursions were: </a:t>
            </a:r>
          </a:p>
          <a:p>
            <a:pPr>
              <a:spcAft>
                <a:spcPts val="1200"/>
              </a:spcAft>
            </a:pPr>
            <a:r>
              <a:rPr lang="en-US" altLang="en-US" dirty="0" smtClean="0"/>
              <a:t>Go-around not conducted </a:t>
            </a:r>
          </a:p>
          <a:p>
            <a:pPr>
              <a:spcAft>
                <a:spcPts val="1200"/>
              </a:spcAft>
            </a:pPr>
            <a:r>
              <a:rPr lang="en-US" altLang="en-US" dirty="0" smtClean="0"/>
              <a:t>Long landings </a:t>
            </a:r>
          </a:p>
          <a:p>
            <a:pPr>
              <a:spcAft>
                <a:spcPts val="1200"/>
              </a:spcAft>
            </a:pPr>
            <a:r>
              <a:rPr lang="en-US" altLang="en-US" dirty="0" smtClean="0"/>
              <a:t>Ineffective braking (contaminated runways) </a:t>
            </a:r>
          </a:p>
          <a:p>
            <a:pPr>
              <a:spcAft>
                <a:spcPts val="1200"/>
              </a:spcAft>
            </a:pPr>
            <a:r>
              <a:rPr lang="en-US" altLang="en-US" dirty="0" smtClean="0"/>
              <a:t>Gear malfunctions </a:t>
            </a:r>
          </a:p>
          <a:p>
            <a:pPr>
              <a:spcAft>
                <a:spcPts val="1200"/>
              </a:spcAft>
            </a:pPr>
            <a:r>
              <a:rPr lang="en-US" altLang="en-US" dirty="0" smtClean="0"/>
              <a:t>Fast approaches and landings</a:t>
            </a:r>
          </a:p>
          <a:p>
            <a:endParaRPr lang="en-US" altLang="en-US" b="0" dirty="0" smtClean="0"/>
          </a:p>
          <a:p>
            <a:endParaRPr lang="en-US" altLang="en-US" dirty="0" smtClean="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4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algn="ctr"/>
            <a:r>
              <a:rPr lang="en-US" altLang="en-US" dirty="0" smtClean="0"/>
              <a:t>Runway Excursion?...</a:t>
            </a:r>
          </a:p>
        </p:txBody>
      </p:sp>
      <p:sp>
        <p:nvSpPr>
          <p:cNvPr id="2" name="Content Placeholder 1"/>
          <p:cNvSpPr>
            <a:spLocks noGrp="1"/>
          </p:cNvSpPr>
          <p:nvPr>
            <p:ph idx="1"/>
          </p:nvPr>
        </p:nvSpPr>
        <p:spPr/>
        <p:txBody>
          <a:bodyPr/>
          <a:lstStyle/>
          <a:p>
            <a:endParaRPr lang="en-US"/>
          </a:p>
        </p:txBody>
      </p:sp>
      <p:pic>
        <p:nvPicPr>
          <p:cNvPr id="1026" name="Picture 2" descr="Image result for runway excur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4" y="974520"/>
            <a:ext cx="8476399" cy="47609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56000">
              <a:schemeClr val="bg1"/>
            </a:gs>
            <a:gs pos="100000">
              <a:srgbClr val="C00000"/>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260" y="1081929"/>
            <a:ext cx="8884006" cy="4501126"/>
          </a:xfrm>
          <a:prstGeom prst="rect">
            <a:avLst/>
          </a:prstGeom>
        </p:spPr>
      </p:pic>
      <p:sp>
        <p:nvSpPr>
          <p:cNvPr id="3" name="Title 2"/>
          <p:cNvSpPr>
            <a:spLocks noGrp="1"/>
          </p:cNvSpPr>
          <p:nvPr>
            <p:ph type="title"/>
          </p:nvPr>
        </p:nvSpPr>
        <p:spPr/>
        <p:txBody>
          <a:bodyPr/>
          <a:lstStyle/>
          <a:p>
            <a:r>
              <a:rPr lang="en-US" dirty="0" smtClean="0"/>
              <a:t>The Ounce of Prevention…</a:t>
            </a:r>
            <a:endParaRPr lang="en-US" dirty="0"/>
          </a:p>
        </p:txBody>
      </p:sp>
    </p:spTree>
    <p:extLst>
      <p:ext uri="{BB962C8B-B14F-4D97-AF65-F5344CB8AC3E}">
        <p14:creationId xmlns:p14="http://schemas.microsoft.com/office/powerpoint/2010/main" val="3517946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3059" y="546847"/>
            <a:ext cx="8472488" cy="533400"/>
          </a:xfrm>
        </p:spPr>
        <p:txBody>
          <a:bodyPr/>
          <a:lstStyle/>
          <a:p>
            <a:r>
              <a:rPr lang="en-US" sz="2400" dirty="0">
                <a:ea typeface="ＭＳ Ｐゴシック" pitchFamily="34" charset="-128"/>
              </a:rPr>
              <a:t>General Aviation Joint Steering Committee (GAJSC) </a:t>
            </a:r>
            <a:r>
              <a:rPr lang="en-US" sz="2400" b="0" dirty="0">
                <a:ea typeface="ＭＳ Ｐゴシック" pitchFamily="34" charset="-128"/>
              </a:rPr>
              <a:t>&amp; FAA Accident Study Findings</a:t>
            </a:r>
            <a:endParaRPr lang="en-US" sz="2400" dirty="0"/>
          </a:p>
        </p:txBody>
      </p:sp>
      <p:sp>
        <p:nvSpPr>
          <p:cNvPr id="3" name="Content Placeholder 2"/>
          <p:cNvSpPr>
            <a:spLocks noGrp="1"/>
          </p:cNvSpPr>
          <p:nvPr>
            <p:ph idx="1"/>
          </p:nvPr>
        </p:nvSpPr>
        <p:spPr>
          <a:xfrm>
            <a:off x="530075" y="1467897"/>
            <a:ext cx="4808842" cy="3521075"/>
          </a:xfrm>
        </p:spPr>
        <p:txBody>
          <a:bodyPr/>
          <a:lstStyle/>
          <a:p>
            <a:pPr marL="0" indent="0">
              <a:buNone/>
            </a:pPr>
            <a:r>
              <a:rPr lang="en-US" altLang="en-US" dirty="0" smtClean="0">
                <a:ea typeface="ＭＳ Ｐゴシック" pitchFamily="34" charset="-128"/>
              </a:rPr>
              <a:t>Of the dozens of safety related issues found, “unstabilized approaches” and “inappropriate </a:t>
            </a:r>
            <a:r>
              <a:rPr lang="en-US" altLang="en-US" dirty="0">
                <a:ea typeface="ＭＳ Ｐゴシック" pitchFamily="34" charset="-128"/>
              </a:rPr>
              <a:t>go-around </a:t>
            </a:r>
            <a:r>
              <a:rPr lang="en-US" altLang="en-US" dirty="0" smtClean="0">
                <a:ea typeface="ＭＳ Ｐゴシック" pitchFamily="34" charset="-128"/>
              </a:rPr>
              <a:t>procedures” where on their most wanted list.</a:t>
            </a:r>
          </a:p>
          <a:p>
            <a:endParaRPr lang="en-US" altLang="en-US" dirty="0">
              <a:ea typeface="ＭＳ Ｐゴシック" pitchFamily="34" charset="-128"/>
            </a:endParaRPr>
          </a:p>
          <a:p>
            <a:pPr marL="0" indent="0" algn="ctr">
              <a:buNone/>
            </a:pPr>
            <a:endParaRPr lang="en-US" sz="3600" dirty="0"/>
          </a:p>
        </p:txBody>
      </p:sp>
      <p:sp>
        <p:nvSpPr>
          <p:cNvPr id="6" name="Slide Number Placeholder 5"/>
          <p:cNvSpPr>
            <a:spLocks noGrp="1"/>
          </p:cNvSpPr>
          <p:nvPr>
            <p:ph type="sldNum" sz="quarter" idx="4294967295"/>
          </p:nvPr>
        </p:nvSpPr>
        <p:spPr/>
        <p:txBody>
          <a:bodyPr/>
          <a:lstStyle/>
          <a:p>
            <a:fld id="{74438B1A-AF1B-4C8B-993E-1BADE62A2451}" type="slidenum">
              <a:rPr lang="en-US" smtClean="0">
                <a:solidFill>
                  <a:srgbClr val="FFFFFF">
                    <a:lumMod val="65000"/>
                  </a:srgbClr>
                </a:solidFill>
              </a:rPr>
              <a:pPr/>
              <a:t>3</a:t>
            </a:fld>
            <a:endParaRPr lang="en-US" dirty="0">
              <a:solidFill>
                <a:srgbClr val="FFFFFF">
                  <a:lumMod val="65000"/>
                </a:srgbClr>
              </a:solidFill>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60757">
            <a:off x="5439649" y="1828011"/>
            <a:ext cx="3021786" cy="3927019"/>
          </a:xfrm>
          <a:prstGeom prst="rect">
            <a:avLst/>
          </a:prstGeom>
          <a:ln w="28575">
            <a:solidFill>
              <a:schemeClr val="tx1"/>
            </a:solidFill>
          </a:ln>
          <a:effectLst>
            <a:outerShdw blurRad="292100" dist="139700" dir="2700000" algn="tl" rotWithShape="0">
              <a:srgbClr val="333333">
                <a:alpha val="65000"/>
              </a:srgbClr>
            </a:outerShdw>
          </a:effectLst>
          <a:scene3d>
            <a:camera prst="isometricLeftDown">
              <a:rot lat="21141977" lon="335133" rev="21311849"/>
            </a:camera>
            <a:lightRig rig="threePt" dir="t"/>
          </a:scene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1562523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58000">
              <a:schemeClr val="bg1"/>
            </a:gs>
            <a:gs pos="100000">
              <a:srgbClr val="C0000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Failure Comes in Bunches:</a:t>
            </a:r>
            <a:endParaRPr lang="en-US" dirty="0"/>
          </a:p>
        </p:txBody>
      </p:sp>
      <p:sp>
        <p:nvSpPr>
          <p:cNvPr id="3" name="Content Placeholder 2"/>
          <p:cNvSpPr>
            <a:spLocks noGrp="1"/>
          </p:cNvSpPr>
          <p:nvPr>
            <p:ph idx="1"/>
          </p:nvPr>
        </p:nvSpPr>
        <p:spPr>
          <a:xfrm>
            <a:off x="372752" y="1168760"/>
            <a:ext cx="8050213" cy="4391025"/>
          </a:xfrm>
        </p:spPr>
        <p:txBody>
          <a:bodyPr/>
          <a:lstStyle/>
          <a:p>
            <a:r>
              <a:rPr lang="en-US" dirty="0" smtClean="0"/>
              <a:t>½ to 1 inch of Ice of the Wings, Tail and Angle of Attack Probe</a:t>
            </a:r>
          </a:p>
          <a:p>
            <a:r>
              <a:rPr lang="en-US" dirty="0" smtClean="0"/>
              <a:t>Windshield covered in ice</a:t>
            </a:r>
          </a:p>
          <a:p>
            <a:r>
              <a:rPr lang="en-US" dirty="0" smtClean="0"/>
              <a:t>Flaps not lowered</a:t>
            </a:r>
          </a:p>
          <a:p>
            <a:r>
              <a:rPr lang="en-US" dirty="0" smtClean="0"/>
              <a:t>Unstabilized – 99 to 120 knots on descent</a:t>
            </a:r>
          </a:p>
          <a:p>
            <a:r>
              <a:rPr lang="en-US" dirty="0" smtClean="0"/>
              <a:t>Single Pilots lack of qualification</a:t>
            </a:r>
          </a:p>
          <a:p>
            <a:r>
              <a:rPr lang="en-US" dirty="0" smtClean="0"/>
              <a:t>Task saturation in IMC</a:t>
            </a:r>
          </a:p>
          <a:p>
            <a:r>
              <a:rPr lang="en-US" dirty="0" smtClean="0"/>
              <a:t>10 PAX in an 8 PAX aircraft</a:t>
            </a:r>
          </a:p>
          <a:p>
            <a:endParaRPr lang="en-US" dirty="0" smtClean="0"/>
          </a:p>
          <a:p>
            <a:endParaRPr lang="en-US" dirty="0" smtClean="0"/>
          </a:p>
          <a:p>
            <a:endParaRPr lang="en-US" dirty="0" smtClean="0"/>
          </a:p>
          <a:p>
            <a:endParaRPr lang="en-US" dirty="0" smtClean="0"/>
          </a:p>
          <a:p>
            <a:endParaRPr lang="en-US" dirty="0"/>
          </a:p>
        </p:txBody>
      </p:sp>
      <p:sp>
        <p:nvSpPr>
          <p:cNvPr id="4" name="Date Placeholder 3"/>
          <p:cNvSpPr>
            <a:spLocks noGrp="1"/>
          </p:cNvSpPr>
          <p:nvPr>
            <p:ph type="dt" sz="half" idx="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9BAEAEB0-A8D6-47FC-AAD9-0FFA8B4F03CD}" type="datetime1">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ＭＳ Ｐゴシック" pitchFamily="34" charset="-128"/>
              </a:rPr>
              <a:pPr marL="0" marR="0" lvl="0" indent="0" algn="ctr" defTabSz="914400" rtl="0" eaLnBrk="1" fontAlgn="base" latinLnBrk="0" hangingPunct="1">
                <a:lnSpc>
                  <a:spcPct val="100000"/>
                </a:lnSpc>
                <a:spcBef>
                  <a:spcPct val="0"/>
                </a:spcBef>
                <a:spcAft>
                  <a:spcPct val="0"/>
                </a:spcAft>
                <a:buClrTx/>
                <a:buSzTx/>
                <a:buFontTx/>
                <a:buNone/>
                <a:tabLst/>
                <a:defRPr/>
              </a:pPr>
              <a:t>5/14/2021</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ＭＳ Ｐゴシック" pitchFamily="34" charset="-128"/>
            </a:endParaRPr>
          </a:p>
        </p:txBody>
      </p:sp>
    </p:spTree>
    <p:extLst>
      <p:ext uri="{BB962C8B-B14F-4D97-AF65-F5344CB8AC3E}">
        <p14:creationId xmlns:p14="http://schemas.microsoft.com/office/powerpoint/2010/main" val="7751969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002060"/>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31227" y="1111800"/>
            <a:ext cx="8701416" cy="4472955"/>
          </a:xfrm>
          <a:prstGeom prst="rect">
            <a:avLst/>
          </a:prstGeom>
          <a:ln>
            <a:noFill/>
          </a:ln>
          <a:effectLst>
            <a:outerShdw blurRad="292100" dist="139700" dir="2700000" algn="tl" rotWithShape="0">
              <a:srgbClr val="333333">
                <a:alpha val="65000"/>
              </a:srgbClr>
            </a:outerShdw>
          </a:effectLst>
        </p:spPr>
      </p:pic>
      <p:sp>
        <p:nvSpPr>
          <p:cNvPr id="6" name="Title 5"/>
          <p:cNvSpPr>
            <a:spLocks noGrp="1"/>
          </p:cNvSpPr>
          <p:nvPr>
            <p:ph type="title"/>
          </p:nvPr>
        </p:nvSpPr>
        <p:spPr/>
        <p:txBody>
          <a:bodyPr/>
          <a:lstStyle/>
          <a:p>
            <a:r>
              <a:rPr lang="en-US" dirty="0" smtClean="0"/>
              <a:t>Atlantic City, New Jersey (2006)</a:t>
            </a:r>
            <a:endParaRPr lang="en-US" dirty="0"/>
          </a:p>
        </p:txBody>
      </p:sp>
    </p:spTree>
    <p:extLst>
      <p:ext uri="{BB962C8B-B14F-4D97-AF65-F5344CB8AC3E}">
        <p14:creationId xmlns:p14="http://schemas.microsoft.com/office/powerpoint/2010/main" val="3646730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C0000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43437" y="282530"/>
            <a:ext cx="8050213" cy="964379"/>
          </a:xfrm>
        </p:spPr>
        <p:txBody>
          <a:bodyPr/>
          <a:lstStyle/>
          <a:p>
            <a:pPr marL="0" indent="0" algn="ctr">
              <a:buFontTx/>
              <a:buNone/>
              <a:defRPr/>
            </a:pPr>
            <a:r>
              <a:rPr lang="en-US" dirty="0" smtClean="0"/>
              <a:t>Why </a:t>
            </a:r>
            <a:r>
              <a:rPr lang="en-US" dirty="0"/>
              <a:t>do pilots continue to attempt to salvage </a:t>
            </a:r>
            <a:r>
              <a:rPr lang="en-US" dirty="0" smtClean="0"/>
              <a:t>   un-stabilized approaches?</a:t>
            </a:r>
          </a:p>
          <a:p>
            <a:pPr marL="457200" lvl="1" indent="0">
              <a:buNone/>
              <a:defRPr/>
            </a:pPr>
            <a:endParaRPr lang="en-US" dirty="0" smtClean="0"/>
          </a:p>
          <a:p>
            <a:pPr marL="0" indent="0">
              <a:buFontTx/>
              <a:buNone/>
              <a:defRPr/>
            </a:pPr>
            <a:endParaRPr lang="en-US" b="0" dirty="0"/>
          </a:p>
          <a:p>
            <a:pPr>
              <a:defRPr/>
            </a:pPr>
            <a:endParaRPr lang="en-US" dirty="0"/>
          </a:p>
        </p:txBody>
      </p:sp>
      <p:pic>
        <p:nvPicPr>
          <p:cNvPr id="1028" name="Picture 4" descr="Learn to Fly Blog - ASA (Aviation Supplies &amp; Academics, I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47" y="1245466"/>
            <a:ext cx="6309268" cy="232900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earning Center Courses Content - FAA - FAASTeam - FAASafety.go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7975" y="3427091"/>
            <a:ext cx="4804352" cy="22301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983673" y="4156363"/>
            <a:ext cx="2507673"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5400" b="1" dirty="0" smtClean="0"/>
              <a:t>A vs. B</a:t>
            </a:r>
            <a:endParaRPr lang="en-US" sz="5400" b="1" dirty="0"/>
          </a:p>
        </p:txBody>
      </p:sp>
      <p:sp>
        <p:nvSpPr>
          <p:cNvPr id="9" name="TextBox 8"/>
          <p:cNvSpPr txBox="1"/>
          <p:nvPr/>
        </p:nvSpPr>
        <p:spPr bwMode="auto">
          <a:xfrm>
            <a:off x="6012875" y="1399308"/>
            <a:ext cx="48490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3200" b="1" dirty="0" smtClean="0"/>
              <a:t>A</a:t>
            </a:r>
            <a:endParaRPr lang="en-US" sz="3200" b="1" dirty="0"/>
          </a:p>
        </p:txBody>
      </p:sp>
      <p:sp>
        <p:nvSpPr>
          <p:cNvPr id="10" name="TextBox 9"/>
          <p:cNvSpPr txBox="1"/>
          <p:nvPr/>
        </p:nvSpPr>
        <p:spPr bwMode="auto">
          <a:xfrm>
            <a:off x="8160328" y="3657600"/>
            <a:ext cx="51261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3200" b="1" dirty="0" smtClean="0"/>
              <a:t>B</a:t>
            </a:r>
            <a:endParaRPr lang="en-US" sz="3200" b="1"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FFC000"/>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864" y="662997"/>
            <a:ext cx="8050213" cy="4391025"/>
          </a:xfrm>
        </p:spPr>
        <p:txBody>
          <a:bodyPr/>
          <a:lstStyle/>
          <a:p>
            <a:pPr marL="0" indent="0" algn="ctr">
              <a:buFontTx/>
              <a:buNone/>
              <a:defRPr/>
            </a:pPr>
            <a:r>
              <a:rPr lang="en-US" i="1" u="sng" dirty="0">
                <a:solidFill>
                  <a:schemeClr val="accent6">
                    <a:lumMod val="75000"/>
                  </a:schemeClr>
                </a:solidFill>
              </a:rPr>
              <a:t>Four Possible Behaviors</a:t>
            </a:r>
            <a:r>
              <a:rPr lang="en-US" dirty="0" smtClean="0"/>
              <a:t>:</a:t>
            </a:r>
          </a:p>
          <a:p>
            <a:pPr marL="0" indent="0" algn="ctr">
              <a:buFontTx/>
              <a:buNone/>
              <a:defRPr/>
            </a:pPr>
            <a:endParaRPr lang="en-US" dirty="0"/>
          </a:p>
          <a:p>
            <a:pPr lvl="1">
              <a:buFont typeface="Wingdings" pitchFamily="2" charset="2"/>
              <a:buChar char="v"/>
              <a:defRPr/>
            </a:pPr>
            <a:r>
              <a:rPr lang="en-US" dirty="0"/>
              <a:t>Excessive confidence in a quick recovery;</a:t>
            </a:r>
          </a:p>
          <a:p>
            <a:pPr lvl="1">
              <a:buFont typeface="Wingdings" pitchFamily="2" charset="2"/>
              <a:buChar char="v"/>
              <a:defRPr/>
            </a:pPr>
            <a:r>
              <a:rPr lang="en-US" dirty="0"/>
              <a:t>Excessive confidence because of runway or environmental conditions;</a:t>
            </a:r>
          </a:p>
          <a:p>
            <a:pPr lvl="1">
              <a:buFont typeface="Wingdings" pitchFamily="2" charset="2"/>
              <a:buChar char="v"/>
              <a:defRPr/>
            </a:pPr>
            <a:r>
              <a:rPr lang="en-US" dirty="0"/>
              <a:t>Inadequate preparation or lack of commitment to conduct a go-around; or,</a:t>
            </a:r>
          </a:p>
          <a:p>
            <a:pPr lvl="1">
              <a:buFont typeface="Wingdings" pitchFamily="2" charset="2"/>
              <a:buChar char="v"/>
              <a:defRPr/>
            </a:pPr>
            <a:r>
              <a:rPr lang="en-US" dirty="0"/>
              <a:t>Absence of decision because of fatigue or </a:t>
            </a:r>
            <a:r>
              <a:rPr lang="en-US" dirty="0" smtClean="0"/>
              <a:t>workload</a:t>
            </a:r>
          </a:p>
          <a:p>
            <a:pPr marL="457200" lvl="1" indent="0" algn="ctr">
              <a:buNone/>
              <a:defRPr/>
            </a:pPr>
            <a:endParaRPr lang="en-US" sz="1000" dirty="0"/>
          </a:p>
          <a:p>
            <a:pPr marL="0" indent="0" algn="ctr">
              <a:buNone/>
            </a:pPr>
            <a:r>
              <a:rPr lang="en-US" sz="4800" dirty="0"/>
              <a:t>Basically…</a:t>
            </a:r>
            <a:r>
              <a:rPr lang="en-US" sz="5400" dirty="0">
                <a:solidFill>
                  <a:srgbClr val="FF0000"/>
                </a:solidFill>
                <a:effectLst>
                  <a:outerShdw blurRad="38100" dist="38100" dir="2700000" algn="tl">
                    <a:srgbClr val="000000">
                      <a:alpha val="43137"/>
                    </a:srgbClr>
                  </a:outerShdw>
                </a:effectLst>
              </a:rPr>
              <a:t>I GOT THIS!!</a:t>
            </a:r>
          </a:p>
          <a:p>
            <a:endParaRPr lang="en-US" dirty="0"/>
          </a:p>
        </p:txBody>
      </p:sp>
      <p:sp>
        <p:nvSpPr>
          <p:cNvPr id="4" name="Date Placeholder 3"/>
          <p:cNvSpPr>
            <a:spLocks noGrp="1"/>
          </p:cNvSpPr>
          <p:nvPr>
            <p:ph type="dt" sz="half" idx="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9BAEAEB0-A8D6-47FC-AAD9-0FFA8B4F03CD}" type="datetime1">
              <a:rPr kumimoji="0" lang="en-US" sz="1400" b="0" i="0" u="none" strike="noStrike" kern="1200" cap="none" spc="0" normalizeH="0" baseline="0" noProof="0" smtClean="0">
                <a:ln>
                  <a:noFill/>
                </a:ln>
                <a:solidFill>
                  <a:srgbClr val="FFFFFF">
                    <a:lumMod val="65000"/>
                  </a:srgbClr>
                </a:solidFill>
                <a:effectLst/>
                <a:uLnTx/>
                <a:uFillTx/>
                <a:latin typeface="Helvetica Neue Medium"/>
                <a:ea typeface="ＭＳ Ｐゴシック" pitchFamily="34" charset="-128"/>
              </a:rPr>
              <a:pPr marL="0" marR="0" lvl="0" indent="0" algn="ctr" defTabSz="914400" rtl="0" eaLnBrk="1" fontAlgn="base" latinLnBrk="0" hangingPunct="1">
                <a:lnSpc>
                  <a:spcPct val="100000"/>
                </a:lnSpc>
                <a:spcBef>
                  <a:spcPct val="0"/>
                </a:spcBef>
                <a:spcAft>
                  <a:spcPct val="0"/>
                </a:spcAft>
                <a:buClrTx/>
                <a:buSzTx/>
                <a:buFontTx/>
                <a:buNone/>
                <a:tabLst/>
                <a:defRPr/>
              </a:pPr>
              <a:t>5/14/2021</a:t>
            </a:fld>
            <a:endParaRPr kumimoji="0" lang="en-US" sz="1400" b="0" i="0" u="none" strike="noStrike" kern="1200" cap="none" spc="0" normalizeH="0" baseline="0" noProof="0" dirty="0">
              <a:ln>
                <a:noFill/>
              </a:ln>
              <a:solidFill>
                <a:srgbClr val="FFFFFF">
                  <a:lumMod val="65000"/>
                </a:srgbClr>
              </a:solidFill>
              <a:effectLst/>
              <a:uLnTx/>
              <a:uFillTx/>
              <a:latin typeface="Helvetica Neue Medium"/>
              <a:ea typeface="ＭＳ Ｐゴシック" pitchFamily="34" charset="-128"/>
            </a:endParaRPr>
          </a:p>
        </p:txBody>
      </p:sp>
    </p:spTree>
    <p:extLst>
      <p:ext uri="{BB962C8B-B14F-4D97-AF65-F5344CB8AC3E}">
        <p14:creationId xmlns:p14="http://schemas.microsoft.com/office/powerpoint/2010/main" val="11116069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C00000"/>
            </a:gs>
          </a:gsLst>
          <a:lin ang="5400000" scaled="1"/>
        </a:gradFill>
        <a:effectLst/>
      </p:bgPr>
    </p:bg>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altLang="en-US" smtClean="0"/>
              <a:t>Excess Airspeed…</a:t>
            </a:r>
          </a:p>
        </p:txBody>
      </p:sp>
      <p:sp>
        <p:nvSpPr>
          <p:cNvPr id="32771" name="Content Placeholder 2"/>
          <p:cNvSpPr>
            <a:spLocks noGrp="1"/>
          </p:cNvSpPr>
          <p:nvPr>
            <p:ph idx="1"/>
          </p:nvPr>
        </p:nvSpPr>
        <p:spPr>
          <a:xfrm>
            <a:off x="659423" y="1109540"/>
            <a:ext cx="8050213" cy="4391025"/>
          </a:xfrm>
        </p:spPr>
        <p:txBody>
          <a:bodyPr/>
          <a:lstStyle/>
          <a:p>
            <a:r>
              <a:rPr lang="en-US" altLang="en-US" sz="3200" dirty="0" smtClean="0"/>
              <a:t>Causal factor in nearly 15% of landing excursion accidents </a:t>
            </a:r>
            <a:endParaRPr lang="en-US" altLang="en-US" sz="3200" b="0" dirty="0" smtClean="0"/>
          </a:p>
          <a:p>
            <a:r>
              <a:rPr lang="en-US" altLang="en-US" sz="3200" dirty="0" smtClean="0"/>
              <a:t>Normally based upon </a:t>
            </a:r>
            <a:r>
              <a:rPr lang="en-US" altLang="en-US" sz="3200" i="1" dirty="0" smtClean="0"/>
              <a:t>Vref </a:t>
            </a:r>
            <a:r>
              <a:rPr lang="en-US" altLang="en-US" sz="3200" dirty="0" smtClean="0"/>
              <a:t>not </a:t>
            </a:r>
            <a:r>
              <a:rPr lang="en-US" altLang="en-US" sz="3200" i="1" dirty="0" smtClean="0"/>
              <a:t>Vapp </a:t>
            </a:r>
            <a:r>
              <a:rPr lang="en-US" altLang="en-US" sz="3200" dirty="0" smtClean="0"/>
              <a:t>at a height of 50 feet above the threshold </a:t>
            </a:r>
          </a:p>
          <a:p>
            <a:pPr lvl="1"/>
            <a:r>
              <a:rPr lang="en-US" altLang="en-US" sz="2800" dirty="0" smtClean="0"/>
              <a:t>Corrections to Vref are meant to be bled off to arrive at threshold on speed </a:t>
            </a:r>
          </a:p>
          <a:p>
            <a:r>
              <a:rPr lang="en-US" altLang="en-US" sz="3200" dirty="0" smtClean="0"/>
              <a:t>Affects airborne flight maneuvers or ground landing distances – </a:t>
            </a:r>
            <a:r>
              <a:rPr lang="en-US" altLang="en-US" sz="3200" i="1" dirty="0" smtClean="0"/>
              <a:t>or both</a:t>
            </a:r>
            <a:endParaRPr lang="en-US" altLang="en-US" sz="3200" b="0" dirty="0" smtClean="0"/>
          </a:p>
          <a:p>
            <a:endParaRPr lang="en-US" altLang="en-US" dirty="0" smtClean="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61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for staying stable…</a:t>
            </a:r>
            <a:endParaRPr lang="en-US" dirty="0"/>
          </a:p>
        </p:txBody>
      </p:sp>
      <p:sp>
        <p:nvSpPr>
          <p:cNvPr id="3" name="Content Placeholder 2"/>
          <p:cNvSpPr>
            <a:spLocks noGrp="1"/>
          </p:cNvSpPr>
          <p:nvPr>
            <p:ph idx="1"/>
          </p:nvPr>
        </p:nvSpPr>
        <p:spPr>
          <a:xfrm>
            <a:off x="530469" y="1203325"/>
            <a:ext cx="8050213" cy="4391025"/>
          </a:xfrm>
        </p:spPr>
        <p:txBody>
          <a:bodyPr/>
          <a:lstStyle/>
          <a:p>
            <a:r>
              <a:rPr lang="en-US" dirty="0" smtClean="0"/>
              <a:t>Establish </a:t>
            </a:r>
            <a:r>
              <a:rPr lang="en-US" dirty="0"/>
              <a:t>a “3:1” flight path </a:t>
            </a:r>
            <a:r>
              <a:rPr lang="en-US" dirty="0" smtClean="0"/>
              <a:t>profile further from the runway</a:t>
            </a:r>
            <a:r>
              <a:rPr lang="en-US" dirty="0"/>
              <a:t>.</a:t>
            </a:r>
            <a:endParaRPr lang="en-US" b="0" dirty="0" smtClean="0"/>
          </a:p>
          <a:p>
            <a:r>
              <a:rPr lang="en-US" dirty="0" smtClean="0"/>
              <a:t>Appropriate </a:t>
            </a:r>
            <a:r>
              <a:rPr lang="en-US" dirty="0"/>
              <a:t>descent rate in feet/minute </a:t>
            </a:r>
            <a:r>
              <a:rPr lang="en-US" b="0" dirty="0"/>
              <a:t>to </a:t>
            </a:r>
            <a:r>
              <a:rPr lang="en-US" b="0" dirty="0" smtClean="0"/>
              <a:t>maintain: </a:t>
            </a:r>
            <a:r>
              <a:rPr lang="en-US" b="0" dirty="0"/>
              <a:t>a 3-degree glidepath is to multiply the </a:t>
            </a:r>
            <a:r>
              <a:rPr lang="en-US" i="1" u="sng" dirty="0"/>
              <a:t>groundspeed </a:t>
            </a:r>
            <a:r>
              <a:rPr lang="en-US" b="0" dirty="0"/>
              <a:t>in knots by 5. </a:t>
            </a:r>
            <a:r>
              <a:rPr lang="en-US" b="0" dirty="0" smtClean="0"/>
              <a:t> </a:t>
            </a:r>
          </a:p>
          <a:p>
            <a:pPr marL="0" indent="0">
              <a:buNone/>
            </a:pPr>
            <a:r>
              <a:rPr lang="en-US" b="0" dirty="0"/>
              <a:t>	</a:t>
            </a:r>
            <a:r>
              <a:rPr lang="en-US" b="0" dirty="0" smtClean="0"/>
              <a:t>	</a:t>
            </a:r>
            <a:r>
              <a:rPr lang="en-US" i="1" dirty="0" smtClean="0"/>
              <a:t>100Kts. x 5 = 500 feet/min.</a:t>
            </a:r>
            <a:endParaRPr lang="en-US" i="1" dirty="0"/>
          </a:p>
          <a:p>
            <a:r>
              <a:rPr lang="en-US" dirty="0" smtClean="0"/>
              <a:t>Use </a:t>
            </a:r>
            <a:r>
              <a:rPr lang="en-US" dirty="0"/>
              <a:t>a visual approach system such as a VASI or PAPI</a:t>
            </a:r>
            <a:r>
              <a:rPr lang="en-US" b="0" dirty="0"/>
              <a:t>, or </a:t>
            </a:r>
            <a:r>
              <a:rPr lang="en-US" b="0" i="1" dirty="0"/>
              <a:t>precision instrument approach to help maintain glidepath.</a:t>
            </a:r>
            <a:r>
              <a:rPr lang="en-US" b="0" dirty="0"/>
              <a:t> </a:t>
            </a:r>
          </a:p>
          <a:p>
            <a:endParaRPr lang="en-US" b="0" dirty="0"/>
          </a:p>
          <a:p>
            <a:endParaRPr lang="en-US" b="0" dirty="0"/>
          </a:p>
          <a:p>
            <a:endParaRPr lang="en-US" dirty="0"/>
          </a:p>
        </p:txBody>
      </p:sp>
    </p:spTree>
    <p:extLst>
      <p:ext uri="{BB962C8B-B14F-4D97-AF65-F5344CB8AC3E}">
        <p14:creationId xmlns:p14="http://schemas.microsoft.com/office/powerpoint/2010/main" val="21324084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How do we prepare…</a:t>
            </a:r>
            <a:endParaRPr lang="en-US" dirty="0"/>
          </a:p>
        </p:txBody>
      </p:sp>
      <p:sp>
        <p:nvSpPr>
          <p:cNvPr id="3" name="Content Placeholder 2"/>
          <p:cNvSpPr>
            <a:spLocks noGrp="1"/>
          </p:cNvSpPr>
          <p:nvPr>
            <p:ph idx="1"/>
          </p:nvPr>
        </p:nvSpPr>
        <p:spPr>
          <a:xfrm>
            <a:off x="647700" y="910248"/>
            <a:ext cx="8050213" cy="4391025"/>
          </a:xfrm>
        </p:spPr>
        <p:txBody>
          <a:bodyPr/>
          <a:lstStyle/>
          <a:p>
            <a:r>
              <a:rPr lang="en-US" dirty="0" smtClean="0"/>
              <a:t>Know what your aircraft can do</a:t>
            </a:r>
          </a:p>
          <a:p>
            <a:pPr lvl="1"/>
            <a:r>
              <a:rPr lang="en-US" dirty="0" smtClean="0"/>
              <a:t>Train at gross weight</a:t>
            </a:r>
          </a:p>
          <a:p>
            <a:pPr lvl="1"/>
            <a:r>
              <a:rPr lang="en-US" dirty="0" smtClean="0"/>
              <a:t>Train light weight </a:t>
            </a:r>
          </a:p>
          <a:p>
            <a:r>
              <a:rPr lang="en-US" dirty="0" smtClean="0"/>
              <a:t>Train or Practice Going around</a:t>
            </a:r>
          </a:p>
          <a:p>
            <a:r>
              <a:rPr lang="en-US" dirty="0" smtClean="0"/>
              <a:t>Practice decent and approach</a:t>
            </a:r>
          </a:p>
          <a:p>
            <a:pPr lvl="1"/>
            <a:r>
              <a:rPr lang="en-US" dirty="0" smtClean="0"/>
              <a:t>Set airspeed</a:t>
            </a:r>
          </a:p>
          <a:p>
            <a:pPr lvl="1"/>
            <a:r>
              <a:rPr lang="en-US" dirty="0" smtClean="0"/>
              <a:t>Set Descent Rate</a:t>
            </a:r>
          </a:p>
          <a:p>
            <a:pPr lvl="1"/>
            <a:r>
              <a:rPr lang="en-US" dirty="0" smtClean="0"/>
              <a:t>Trim, Trim, Trim</a:t>
            </a:r>
          </a:p>
          <a:p>
            <a:r>
              <a:rPr lang="en-US" dirty="0" smtClean="0"/>
              <a:t>Don’t just fly on fair weather days</a:t>
            </a:r>
          </a:p>
          <a:p>
            <a:pPr lvl="1"/>
            <a:r>
              <a:rPr lang="en-US" dirty="0" smtClean="0"/>
              <a:t>Push your limits with professional help</a:t>
            </a:r>
          </a:p>
          <a:p>
            <a:pPr marL="457200" lvl="1" indent="0">
              <a:buNone/>
            </a:pPr>
            <a:endParaRPr lang="en-US" dirty="0"/>
          </a:p>
        </p:txBody>
      </p:sp>
      <p:pic>
        <p:nvPicPr>
          <p:cNvPr id="4098" name="Picture 2" descr="C:\Users\JAYMFL~1\AppData\Local\Temp\SNAGHTML4e79300.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rot="20875302">
            <a:off x="4442811" y="2882314"/>
            <a:ext cx="4585237" cy="15933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rot="19717828">
            <a:off x="1588051" y="2210170"/>
            <a:ext cx="5433391" cy="2123658"/>
          </a:xfrm>
          <a:prstGeom prst="rect">
            <a:avLst/>
          </a:prstGeom>
          <a:solidFill>
            <a:srgbClr val="FFFF00">
              <a:alpha val="36863"/>
            </a:srgbClr>
          </a:solidFill>
          <a:ln w="57150">
            <a:solidFill>
              <a:schemeClr val="tx1"/>
            </a:solidFill>
            <a:prstDash val="dash"/>
          </a:ln>
        </p:spPr>
        <p:txBody>
          <a:bodyPr wrap="square" rtlCol="0">
            <a:spAutoFit/>
          </a:bodyPr>
          <a:lstStyle/>
          <a:p>
            <a:pPr algn="ctr">
              <a:buNone/>
            </a:pPr>
            <a:r>
              <a:rPr lang="en-US" sz="6600" b="1" i="1" dirty="0" smtClean="0">
                <a:solidFill>
                  <a:srgbClr val="FF0000"/>
                </a:solidFill>
              </a:rPr>
              <a:t>NOTE YOUR FINDINGS!</a:t>
            </a:r>
            <a:endParaRPr lang="en-US" sz="6600" b="1" i="1" dirty="0">
              <a:solidFill>
                <a:srgbClr val="FF0000"/>
              </a:solidFill>
            </a:endParaRPr>
          </a:p>
        </p:txBody>
      </p:sp>
    </p:spTree>
    <p:extLst>
      <p:ext uri="{BB962C8B-B14F-4D97-AF65-F5344CB8AC3E}">
        <p14:creationId xmlns:p14="http://schemas.microsoft.com/office/powerpoint/2010/main" val="19442841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The Decision Making process includes the following:</a:t>
            </a:r>
            <a:endParaRPr lang="en-US" sz="2400" dirty="0"/>
          </a:p>
        </p:txBody>
      </p:sp>
      <p:sp>
        <p:nvSpPr>
          <p:cNvPr id="3" name="Content Placeholder 2"/>
          <p:cNvSpPr>
            <a:spLocks noGrp="1"/>
          </p:cNvSpPr>
          <p:nvPr>
            <p:ph idx="1"/>
          </p:nvPr>
        </p:nvSpPr>
        <p:spPr>
          <a:xfrm>
            <a:off x="507023" y="1050925"/>
            <a:ext cx="8050213" cy="4391025"/>
          </a:xfrm>
          <a:noFill/>
        </p:spPr>
        <p:txBody>
          <a:bodyPr/>
          <a:lstStyle/>
          <a:p>
            <a:pPr marL="0" indent="0">
              <a:buNone/>
            </a:pPr>
            <a:r>
              <a:rPr lang="en-US" i="1" u="sng" dirty="0" smtClean="0"/>
              <a:t>Expect</a:t>
            </a:r>
            <a:r>
              <a:rPr lang="en-US" dirty="0" smtClean="0"/>
              <a:t> </a:t>
            </a:r>
            <a:r>
              <a:rPr lang="en-US" b="0" dirty="0" smtClean="0"/>
              <a:t>you may need to </a:t>
            </a:r>
            <a:r>
              <a:rPr lang="en-US" i="1" u="sng" dirty="0" smtClean="0"/>
              <a:t>go-around</a:t>
            </a:r>
          </a:p>
          <a:p>
            <a:r>
              <a:rPr lang="en-US" b="0" dirty="0"/>
              <a:t>Plan </a:t>
            </a:r>
            <a:r>
              <a:rPr lang="en-US" b="0" dirty="0" smtClean="0"/>
              <a:t>on an </a:t>
            </a:r>
            <a:r>
              <a:rPr lang="en-US" b="0" dirty="0"/>
              <a:t>Alternate airport</a:t>
            </a:r>
          </a:p>
          <a:p>
            <a:r>
              <a:rPr lang="en-US" b="0" dirty="0" smtClean="0"/>
              <a:t>Fuel Reserves?</a:t>
            </a:r>
            <a:endParaRPr lang="en-US" b="0" dirty="0"/>
          </a:p>
          <a:p>
            <a:r>
              <a:rPr lang="en-US" b="0" dirty="0" smtClean="0"/>
              <a:t>If not here, where else can I get gas?</a:t>
            </a:r>
            <a:endParaRPr lang="en-US" b="0" dirty="0"/>
          </a:p>
          <a:p>
            <a:r>
              <a:rPr lang="en-US" dirty="0" smtClean="0"/>
              <a:t>Train</a:t>
            </a:r>
            <a:r>
              <a:rPr lang="en-US" b="0" dirty="0" smtClean="0"/>
              <a:t> to accomplish with CFI</a:t>
            </a:r>
          </a:p>
          <a:p>
            <a:r>
              <a:rPr lang="en-US" dirty="0" smtClean="0"/>
              <a:t>Know how the aircraft will react</a:t>
            </a:r>
          </a:p>
          <a:p>
            <a:r>
              <a:rPr lang="en-US" dirty="0" smtClean="0"/>
              <a:t>Know where your safe zone is</a:t>
            </a:r>
          </a:p>
          <a:p>
            <a:pPr marL="0" indent="0" algn="ctr">
              <a:buNone/>
            </a:pPr>
            <a:r>
              <a:rPr lang="en-US" dirty="0" smtClean="0">
                <a:solidFill>
                  <a:srgbClr val="002060"/>
                </a:solidFill>
              </a:rPr>
              <a:t>Rest easy knowing you can do this               without it being a distraction!</a:t>
            </a:r>
          </a:p>
        </p:txBody>
      </p:sp>
      <p:pic>
        <p:nvPicPr>
          <p:cNvPr id="2050" name="Picture 2" descr="Image result for clipart horse with blind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75" y="1600200"/>
            <a:ext cx="1905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0725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402121" y="198714"/>
            <a:ext cx="8472488" cy="609600"/>
          </a:xfrm>
        </p:spPr>
        <p:txBody>
          <a:bodyPr/>
          <a:lstStyle/>
          <a:p>
            <a:r>
              <a:rPr lang="en-US" altLang="en-US" sz="2800" dirty="0" smtClean="0">
                <a:ea typeface="ＭＳ Ｐゴシック" pitchFamily="34" charset="-128"/>
              </a:rPr>
              <a:t>So when do I go around?</a:t>
            </a:r>
            <a:r>
              <a:rPr lang="en-US" altLang="en-US" dirty="0" smtClean="0">
                <a:ea typeface="ＭＳ Ｐゴシック" pitchFamily="34" charset="-128"/>
              </a:rPr>
              <a:t>	</a:t>
            </a:r>
          </a:p>
        </p:txBody>
      </p:sp>
      <p:sp>
        <p:nvSpPr>
          <p:cNvPr id="3" name="Content Placeholder 2"/>
          <p:cNvSpPr>
            <a:spLocks noGrp="1"/>
          </p:cNvSpPr>
          <p:nvPr>
            <p:ph idx="1"/>
          </p:nvPr>
        </p:nvSpPr>
        <p:spPr>
          <a:xfrm>
            <a:off x="424451" y="855201"/>
            <a:ext cx="8050213" cy="4391025"/>
          </a:xfrm>
        </p:spPr>
        <p:txBody>
          <a:bodyPr/>
          <a:lstStyle/>
          <a:p>
            <a:pPr marL="0" indent="0">
              <a:buNone/>
            </a:pPr>
            <a:r>
              <a:rPr lang="en-US" sz="2400" b="0" kern="1200" dirty="0" smtClean="0">
                <a:latin typeface="Calibri" panose="020F0502020204030204" pitchFamily="34" charset="0"/>
                <a:cs typeface="Calibri" panose="020F0502020204030204" pitchFamily="34" charset="0"/>
              </a:rPr>
              <a:t>A</a:t>
            </a:r>
            <a:r>
              <a:rPr lang="en-US" sz="2400" b="0" kern="1200" dirty="0">
                <a:latin typeface="Calibri" panose="020F0502020204030204" pitchFamily="34" charset="0"/>
                <a:cs typeface="Calibri" panose="020F0502020204030204" pitchFamily="34" charset="0"/>
              </a:rPr>
              <a:t> </a:t>
            </a:r>
            <a:r>
              <a:rPr lang="en-US" sz="2400" kern="1200" dirty="0">
                <a:latin typeface="Calibri" panose="020F0502020204030204" pitchFamily="34" charset="0"/>
                <a:cs typeface="Calibri" panose="020F0502020204030204" pitchFamily="34" charset="0"/>
              </a:rPr>
              <a:t>stabilized approach</a:t>
            </a:r>
            <a:r>
              <a:rPr lang="en-US" sz="2400" b="0" kern="1200" dirty="0">
                <a:latin typeface="Calibri" panose="020F0502020204030204" pitchFamily="34" charset="0"/>
                <a:cs typeface="Calibri" panose="020F0502020204030204" pitchFamily="34" charset="0"/>
              </a:rPr>
              <a:t> is one in which the pilot establishes and maintains a constant angle glidepath towards a predetermined point on the landing runway</a:t>
            </a:r>
            <a:r>
              <a:rPr lang="en-US" sz="2400" b="0" kern="1200" dirty="0" smtClean="0">
                <a:latin typeface="Calibri" panose="020F0502020204030204" pitchFamily="34" charset="0"/>
                <a:cs typeface="Calibri" panose="020F0502020204030204" pitchFamily="34" charset="0"/>
              </a:rPr>
              <a:t>.</a:t>
            </a:r>
            <a:endParaRPr lang="en-US" altLang="en-US" sz="2400" dirty="0">
              <a:ea typeface="ＭＳ Ｐゴシック" pitchFamily="34" charset="-128"/>
            </a:endParaRPr>
          </a:p>
          <a:p>
            <a:r>
              <a:rPr lang="en-US" altLang="en-US" sz="2400" dirty="0" smtClean="0">
                <a:ea typeface="ＭＳ Ｐゴシック" pitchFamily="34" charset="-128"/>
              </a:rPr>
              <a:t>Whenever the approach becomes unstable</a:t>
            </a:r>
          </a:p>
          <a:p>
            <a:pPr lvl="1"/>
            <a:r>
              <a:rPr lang="en-US" altLang="en-US" sz="2000" dirty="0" smtClean="0">
                <a:ea typeface="ＭＳ Ｐゴシック" pitchFamily="34" charset="-128"/>
              </a:rPr>
              <a:t>At or below </a:t>
            </a:r>
            <a:r>
              <a:rPr lang="en-US" altLang="en-US" sz="2000" b="1" i="1" u="sng" dirty="0" smtClean="0">
                <a:ea typeface="ＭＳ Ｐゴシック" pitchFamily="34" charset="-128"/>
              </a:rPr>
              <a:t>1000 ft. – IFR</a:t>
            </a:r>
          </a:p>
          <a:p>
            <a:pPr lvl="1"/>
            <a:r>
              <a:rPr lang="en-US" altLang="en-US" sz="2000" dirty="0" smtClean="0">
                <a:ea typeface="ＭＳ Ｐゴシック" pitchFamily="34" charset="-128"/>
              </a:rPr>
              <a:t>At or below  </a:t>
            </a:r>
            <a:r>
              <a:rPr lang="en-US" altLang="en-US" sz="2000" b="1" i="1" u="sng" dirty="0" smtClean="0">
                <a:ea typeface="ＭＳ Ｐゴシック" pitchFamily="34" charset="-128"/>
              </a:rPr>
              <a:t>500 ft. – VFR</a:t>
            </a:r>
          </a:p>
          <a:p>
            <a:r>
              <a:rPr lang="en-US" altLang="en-US" sz="2400" dirty="0" smtClean="0">
                <a:ea typeface="ＭＳ Ｐゴシック" pitchFamily="34" charset="-128"/>
              </a:rPr>
              <a:t>Whenever a landing can’t be made</a:t>
            </a:r>
          </a:p>
          <a:p>
            <a:pPr lvl="1"/>
            <a:r>
              <a:rPr lang="en-US" altLang="en-US" sz="2000" dirty="0" smtClean="0">
                <a:ea typeface="ＭＳ Ｐゴシック" pitchFamily="34" charset="-128"/>
              </a:rPr>
              <a:t>Runway out of service</a:t>
            </a:r>
          </a:p>
          <a:p>
            <a:pPr lvl="1"/>
            <a:r>
              <a:rPr lang="en-US" altLang="en-US" sz="2000" dirty="0" smtClean="0">
                <a:ea typeface="ＭＳ Ｐゴシック" pitchFamily="34" charset="-128"/>
              </a:rPr>
              <a:t>Traffic on runway</a:t>
            </a:r>
          </a:p>
          <a:p>
            <a:pPr lvl="1"/>
            <a:r>
              <a:rPr lang="en-US" altLang="en-US" sz="2000" dirty="0" smtClean="0">
                <a:ea typeface="ＭＳ Ｐゴシック" pitchFamily="34" charset="-128"/>
              </a:rPr>
              <a:t>Runway overshoot</a:t>
            </a:r>
          </a:p>
          <a:p>
            <a:r>
              <a:rPr lang="en-US" altLang="en-US" sz="2400" dirty="0" smtClean="0">
                <a:ea typeface="ＭＳ Ｐゴシック" pitchFamily="34" charset="-128"/>
              </a:rPr>
              <a:t>Make the decision early</a:t>
            </a:r>
          </a:p>
          <a:p>
            <a:pPr lvl="1"/>
            <a:r>
              <a:rPr lang="en-US" altLang="en-US" sz="2000" dirty="0" smtClean="0">
                <a:ea typeface="ＭＳ Ｐゴシック" pitchFamily="34" charset="-128"/>
              </a:rPr>
              <a:t>Stick to it - Changing your mind is de-stabilizing</a:t>
            </a:r>
          </a:p>
        </p:txBody>
      </p:sp>
      <p:pic>
        <p:nvPicPr>
          <p:cNvPr id="17413" name="Picture 6" descr="IM0006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9176" y="2955235"/>
            <a:ext cx="2756041" cy="206478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29177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3" name="Rectangle 2"/>
          <p:cNvSpPr/>
          <p:nvPr/>
        </p:nvSpPr>
        <p:spPr bwMode="auto">
          <a:xfrm>
            <a:off x="-1" y="5377544"/>
            <a:ext cx="9144001" cy="544286"/>
          </a:xfrm>
          <a:prstGeom prst="rect">
            <a:avLst/>
          </a:prstGeom>
          <a:solidFill>
            <a:schemeClr val="bg1">
              <a:lumMod val="50000"/>
            </a:schemeClr>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cxnSp>
        <p:nvCxnSpPr>
          <p:cNvPr id="7" name="Straight Connector 6"/>
          <p:cNvCxnSpPr/>
          <p:nvPr/>
        </p:nvCxnSpPr>
        <p:spPr bwMode="auto">
          <a:xfrm>
            <a:off x="-211015" y="5556738"/>
            <a:ext cx="9847384" cy="23447"/>
          </a:xfrm>
          <a:prstGeom prst="line">
            <a:avLst/>
          </a:prstGeom>
          <a:noFill/>
          <a:ln w="57150" cap="flat" cmpd="sng" algn="ctr">
            <a:solidFill>
              <a:srgbClr val="FFFF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0722" name="Rectangle 2"/>
          <p:cNvSpPr>
            <a:spLocks noGrp="1" noChangeArrowheads="1"/>
          </p:cNvSpPr>
          <p:nvPr>
            <p:ph type="title"/>
          </p:nvPr>
        </p:nvSpPr>
        <p:spPr/>
        <p:txBody>
          <a:bodyPr anchor="b"/>
          <a:lstStyle/>
          <a:p>
            <a:pPr algn="ctr" eaLnBrk="1" hangingPunct="1"/>
            <a:r>
              <a:rPr lang="en-US" altLang="en-US" sz="4000" dirty="0" smtClean="0"/>
              <a:t>D.E.C.I.D.E</a:t>
            </a:r>
          </a:p>
        </p:txBody>
      </p:sp>
      <p:sp>
        <p:nvSpPr>
          <p:cNvPr id="30724" name="Rectangle 4"/>
          <p:cNvSpPr>
            <a:spLocks noGrp="1" noChangeArrowheads="1"/>
          </p:cNvSpPr>
          <p:nvPr>
            <p:ph idx="1"/>
          </p:nvPr>
        </p:nvSpPr>
        <p:spPr>
          <a:xfrm>
            <a:off x="6054867" y="1198070"/>
            <a:ext cx="2974731" cy="4391025"/>
          </a:xfrm>
          <a:noFill/>
        </p:spPr>
        <p:txBody>
          <a:bodyPr/>
          <a:lstStyle/>
          <a:p>
            <a:pPr eaLnBrk="1" hangingPunct="1">
              <a:lnSpc>
                <a:spcPct val="90000"/>
              </a:lnSpc>
              <a:buFontTx/>
              <a:buNone/>
            </a:pPr>
            <a:r>
              <a:rPr lang="en-US" altLang="en-US" sz="3200" dirty="0" smtClean="0">
                <a:solidFill>
                  <a:srgbClr val="002060"/>
                </a:solidFill>
                <a:effectLst>
                  <a:outerShdw blurRad="38100" dist="38100" dir="2700000" algn="tl">
                    <a:srgbClr val="000000">
                      <a:alpha val="43137"/>
                    </a:srgbClr>
                  </a:outerShdw>
                </a:effectLst>
              </a:rPr>
              <a:t>D = Detect</a:t>
            </a:r>
          </a:p>
          <a:p>
            <a:pPr eaLnBrk="1" hangingPunct="1">
              <a:lnSpc>
                <a:spcPct val="90000"/>
              </a:lnSpc>
              <a:buFontTx/>
              <a:buNone/>
            </a:pPr>
            <a:r>
              <a:rPr lang="en-US" altLang="en-US" sz="3200" dirty="0" smtClean="0">
                <a:solidFill>
                  <a:srgbClr val="002060"/>
                </a:solidFill>
                <a:effectLst>
                  <a:outerShdw blurRad="38100" dist="38100" dir="2700000" algn="tl">
                    <a:srgbClr val="000000">
                      <a:alpha val="43137"/>
                    </a:srgbClr>
                  </a:outerShdw>
                </a:effectLst>
              </a:rPr>
              <a:t>E = Estimate</a:t>
            </a:r>
          </a:p>
          <a:p>
            <a:pPr eaLnBrk="1" hangingPunct="1">
              <a:lnSpc>
                <a:spcPct val="90000"/>
              </a:lnSpc>
              <a:buFontTx/>
              <a:buNone/>
            </a:pPr>
            <a:r>
              <a:rPr lang="en-US" altLang="en-US" sz="3200" dirty="0" smtClean="0">
                <a:solidFill>
                  <a:srgbClr val="002060"/>
                </a:solidFill>
                <a:effectLst>
                  <a:outerShdw blurRad="38100" dist="38100" dir="2700000" algn="tl">
                    <a:srgbClr val="000000">
                      <a:alpha val="43137"/>
                    </a:srgbClr>
                  </a:outerShdw>
                </a:effectLst>
              </a:rPr>
              <a:t>C = Choose</a:t>
            </a:r>
          </a:p>
          <a:p>
            <a:pPr eaLnBrk="1" hangingPunct="1">
              <a:lnSpc>
                <a:spcPct val="90000"/>
              </a:lnSpc>
              <a:buFontTx/>
              <a:buNone/>
            </a:pPr>
            <a:r>
              <a:rPr lang="en-US" altLang="en-US" sz="3200" dirty="0" smtClean="0">
                <a:solidFill>
                  <a:srgbClr val="002060"/>
                </a:solidFill>
                <a:effectLst>
                  <a:outerShdw blurRad="38100" dist="38100" dir="2700000" algn="tl">
                    <a:srgbClr val="000000">
                      <a:alpha val="43137"/>
                    </a:srgbClr>
                  </a:outerShdw>
                </a:effectLst>
              </a:rPr>
              <a:t> I  = Identify</a:t>
            </a:r>
          </a:p>
          <a:p>
            <a:pPr eaLnBrk="1" hangingPunct="1">
              <a:lnSpc>
                <a:spcPct val="90000"/>
              </a:lnSpc>
              <a:buFontTx/>
              <a:buNone/>
            </a:pPr>
            <a:r>
              <a:rPr lang="en-US" altLang="en-US" sz="3200" dirty="0" smtClean="0">
                <a:solidFill>
                  <a:srgbClr val="002060"/>
                </a:solidFill>
                <a:effectLst>
                  <a:outerShdw blurRad="38100" dist="38100" dir="2700000" algn="tl">
                    <a:srgbClr val="000000">
                      <a:alpha val="43137"/>
                    </a:srgbClr>
                  </a:outerShdw>
                </a:effectLst>
              </a:rPr>
              <a:t>D = Do</a:t>
            </a:r>
          </a:p>
          <a:p>
            <a:pPr eaLnBrk="1" hangingPunct="1">
              <a:lnSpc>
                <a:spcPct val="90000"/>
              </a:lnSpc>
              <a:buFontTx/>
              <a:buNone/>
            </a:pPr>
            <a:r>
              <a:rPr lang="en-US" altLang="en-US" sz="3200" dirty="0" smtClean="0">
                <a:solidFill>
                  <a:srgbClr val="002060"/>
                </a:solidFill>
                <a:effectLst>
                  <a:outerShdw blurRad="38100" dist="38100" dir="2700000" algn="tl">
                    <a:srgbClr val="000000">
                      <a:alpha val="43137"/>
                    </a:srgbClr>
                  </a:outerShdw>
                </a:effectLst>
              </a:rPr>
              <a:t>E = Evaluat</a:t>
            </a:r>
            <a:r>
              <a:rPr lang="en-US" altLang="en-US" dirty="0" smtClean="0">
                <a:solidFill>
                  <a:srgbClr val="002060"/>
                </a:solidFill>
                <a:effectLst>
                  <a:outerShdw blurRad="38100" dist="38100" dir="2700000" algn="tl">
                    <a:srgbClr val="000000">
                      <a:alpha val="43137"/>
                    </a:srgbClr>
                  </a:outerShdw>
                </a:effectLst>
              </a:rPr>
              <a:t>e</a:t>
            </a:r>
          </a:p>
        </p:txBody>
      </p:sp>
      <p:pic>
        <p:nvPicPr>
          <p:cNvPr id="1030" name="Picture 6" descr="C:\Users\JAYMFL~1\AppData\Local\Temp\SNAGHTML233699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5932" y="2921122"/>
            <a:ext cx="6296025" cy="30003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AYMFL~1\AppData\Local\Temp\SNAGHTML22a165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521947" y="3524250"/>
            <a:ext cx="3312432" cy="33337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JAYMFL~1\AppData\Local\Temp\SNAGHTML9753af.PN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48601" y="1262743"/>
            <a:ext cx="5723416" cy="5766778"/>
          </a:xfrm>
          <a:prstGeom prst="rect">
            <a:avLst/>
          </a:prstGeom>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94205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55556E-7 -1.85185E-6 L 1.56667 0.01366 " pathEditMode="relative" rAng="0" ptsTypes="AA">
                                      <p:cBhvr>
                                        <p:cTn id="6" dur="2000" fill="hold"/>
                                        <p:tgtEl>
                                          <p:spTgt spid="1026"/>
                                        </p:tgtEl>
                                        <p:attrNameLst>
                                          <p:attrName>ppt_x</p:attrName>
                                          <p:attrName>ppt_y</p:attrName>
                                        </p:attrNameLst>
                                      </p:cBhvr>
                                      <p:rCtr x="78333" y="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gradFill>
          <a:gsLst>
            <a:gs pos="55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noFill/>
        </p:spPr>
        <p:txBody>
          <a:bodyPr lIns="92075" tIns="46038" rIns="92075" bIns="46038" anchor="b"/>
          <a:lstStyle/>
          <a:p>
            <a:pPr algn="ctr" eaLnBrk="1" hangingPunct="1"/>
            <a:r>
              <a:rPr lang="en-US" altLang="en-US" dirty="0" smtClean="0"/>
              <a:t>LET’S TALK…</a:t>
            </a:r>
          </a:p>
        </p:txBody>
      </p:sp>
      <p:sp>
        <p:nvSpPr>
          <p:cNvPr id="4099" name="Rectangle 3"/>
          <p:cNvSpPr>
            <a:spLocks noGrp="1" noChangeArrowheads="1"/>
          </p:cNvSpPr>
          <p:nvPr>
            <p:ph idx="1"/>
          </p:nvPr>
        </p:nvSpPr>
        <p:spPr>
          <a:xfrm>
            <a:off x="615140" y="906301"/>
            <a:ext cx="8050213" cy="4391025"/>
          </a:xfrm>
        </p:spPr>
        <p:txBody>
          <a:bodyPr lIns="92075" tIns="46038" rIns="92075" bIns="46038"/>
          <a:lstStyle/>
          <a:p>
            <a:pPr marL="0" indent="0" eaLnBrk="1" hangingPunct="1">
              <a:spcBef>
                <a:spcPts val="0"/>
              </a:spcBef>
              <a:spcAft>
                <a:spcPts val="1200"/>
              </a:spcAft>
              <a:buNone/>
            </a:pPr>
            <a:r>
              <a:rPr lang="en-US" altLang="en-US" dirty="0" smtClean="0"/>
              <a:t>Stabilized Approach factors:</a:t>
            </a:r>
          </a:p>
          <a:p>
            <a:pPr eaLnBrk="1" hangingPunct="1">
              <a:spcBef>
                <a:spcPts val="0"/>
              </a:spcBef>
              <a:spcAft>
                <a:spcPts val="1200"/>
              </a:spcAft>
              <a:buFont typeface="Wingdings" panose="05000000000000000000" pitchFamily="2" charset="2"/>
              <a:buChar char="v"/>
            </a:pPr>
            <a:r>
              <a:rPr lang="en-US" altLang="en-US" sz="2400" dirty="0" smtClean="0"/>
              <a:t>What the data tells us</a:t>
            </a:r>
          </a:p>
          <a:p>
            <a:pPr eaLnBrk="1" hangingPunct="1">
              <a:spcBef>
                <a:spcPts val="0"/>
              </a:spcBef>
              <a:spcAft>
                <a:spcPts val="1200"/>
              </a:spcAft>
              <a:buFont typeface="Wingdings" panose="05000000000000000000" pitchFamily="2" charset="2"/>
              <a:buChar char="v"/>
            </a:pPr>
            <a:r>
              <a:rPr lang="en-US" altLang="en-US" sz="2400" dirty="0" smtClean="0"/>
              <a:t>Environmental &amp; Human factors</a:t>
            </a:r>
          </a:p>
          <a:p>
            <a:pPr eaLnBrk="1" hangingPunct="1">
              <a:spcBef>
                <a:spcPts val="0"/>
              </a:spcBef>
              <a:spcAft>
                <a:spcPts val="1200"/>
              </a:spcAft>
              <a:buFont typeface="Wingdings" panose="05000000000000000000" pitchFamily="2" charset="2"/>
              <a:buChar char="v"/>
            </a:pPr>
            <a:r>
              <a:rPr lang="en-US" altLang="en-US" sz="2400" dirty="0" smtClean="0"/>
              <a:t>Certification and your Aircraft</a:t>
            </a:r>
          </a:p>
          <a:p>
            <a:pPr eaLnBrk="1" hangingPunct="1">
              <a:spcBef>
                <a:spcPts val="0"/>
              </a:spcBef>
              <a:spcAft>
                <a:spcPts val="1200"/>
              </a:spcAft>
              <a:buFont typeface="Wingdings" panose="05000000000000000000" pitchFamily="2" charset="2"/>
              <a:buChar char="v"/>
            </a:pPr>
            <a:r>
              <a:rPr lang="en-US" altLang="en-US" sz="2400" dirty="0" smtClean="0"/>
              <a:t>All about the landing</a:t>
            </a:r>
          </a:p>
          <a:p>
            <a:pPr eaLnBrk="1" hangingPunct="1">
              <a:spcBef>
                <a:spcPts val="0"/>
              </a:spcBef>
              <a:spcAft>
                <a:spcPts val="1200"/>
              </a:spcAft>
              <a:buFont typeface="Wingdings" panose="05000000000000000000" pitchFamily="2" charset="2"/>
              <a:buChar char="v"/>
            </a:pPr>
            <a:r>
              <a:rPr lang="en-US" altLang="en-US" sz="2400" dirty="0" smtClean="0"/>
              <a:t>Threats to safe Landings</a:t>
            </a:r>
          </a:p>
          <a:p>
            <a:pPr eaLnBrk="1" hangingPunct="1">
              <a:spcBef>
                <a:spcPts val="0"/>
              </a:spcBef>
              <a:spcAft>
                <a:spcPts val="1200"/>
              </a:spcAft>
              <a:buFont typeface="Wingdings" panose="05000000000000000000" pitchFamily="2" charset="2"/>
              <a:buChar char="v"/>
            </a:pPr>
            <a:r>
              <a:rPr lang="en-US" altLang="en-US" sz="2400" dirty="0" smtClean="0"/>
              <a:t>The Landing goes Wrong - Runway Excursion</a:t>
            </a:r>
          </a:p>
          <a:p>
            <a:pPr eaLnBrk="1" hangingPunct="1">
              <a:spcBef>
                <a:spcPts val="0"/>
              </a:spcBef>
              <a:spcAft>
                <a:spcPts val="1200"/>
              </a:spcAft>
              <a:buFont typeface="Wingdings" panose="05000000000000000000" pitchFamily="2" charset="2"/>
              <a:buChar char="v"/>
            </a:pPr>
            <a:r>
              <a:rPr lang="en-US" altLang="en-US" sz="2400" dirty="0" smtClean="0"/>
              <a:t>Going Around</a:t>
            </a:r>
          </a:p>
          <a:p>
            <a:pPr>
              <a:spcBef>
                <a:spcPts val="0"/>
              </a:spcBef>
              <a:spcAft>
                <a:spcPts val="1200"/>
              </a:spcAft>
              <a:buFont typeface="Wingdings" panose="05000000000000000000" pitchFamily="2" charset="2"/>
              <a:buChar char="v"/>
            </a:pPr>
            <a:r>
              <a:rPr lang="en-US" altLang="en-US" sz="2400" dirty="0"/>
              <a:t>Best Practices</a:t>
            </a:r>
          </a:p>
          <a:p>
            <a:pPr marL="0" indent="0" eaLnBrk="1" hangingPunct="1">
              <a:spcBef>
                <a:spcPts val="0"/>
              </a:spcBef>
              <a:spcAft>
                <a:spcPts val="1200"/>
              </a:spcAft>
              <a:buNone/>
            </a:pPr>
            <a:endParaRPr lang="en-US" altLang="en-US" sz="2400" dirty="0" smtClean="0"/>
          </a:p>
          <a:p>
            <a:pPr eaLnBrk="1" hangingPunct="1">
              <a:buFont typeface="Wingdings" panose="05000000000000000000" pitchFamily="2" charset="2"/>
              <a:buChar char="v"/>
            </a:pPr>
            <a:endParaRPr lang="en-US" altLang="en-US" dirty="0" smtClean="0"/>
          </a:p>
          <a:p>
            <a:pPr eaLnBrk="1" hangingPunct="1">
              <a:buFont typeface="Wingdings" panose="05000000000000000000" pitchFamily="2" charset="2"/>
              <a:buChar char="v"/>
            </a:pPr>
            <a:endParaRPr lang="en-US" altLang="en-US" dirty="0" smtClean="0"/>
          </a:p>
          <a:p>
            <a:pPr eaLnBrk="1" hangingPunct="1">
              <a:buFont typeface="Wingdings" panose="05000000000000000000" pitchFamily="2" charset="2"/>
              <a:buChar char="v"/>
            </a:pPr>
            <a:endParaRPr lang="en-US" altLang="en-US" dirty="0" smtClean="0"/>
          </a:p>
        </p:txBody>
      </p:sp>
      <p:pic>
        <p:nvPicPr>
          <p:cNvPr id="4100" name="Picture 4" descr="C:\Users\JAYMFL~1\AppData\Local\Temp\SNAGHTML7493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719" y="360234"/>
            <a:ext cx="2234404" cy="34431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Supporting all this…</a:t>
            </a:r>
            <a:endParaRPr lang="en-US" dirty="0"/>
          </a:p>
        </p:txBody>
      </p:sp>
      <p:sp>
        <p:nvSpPr>
          <p:cNvPr id="3" name="Content Placeholder 2"/>
          <p:cNvSpPr>
            <a:spLocks noGrp="1"/>
          </p:cNvSpPr>
          <p:nvPr>
            <p:ph idx="1"/>
          </p:nvPr>
        </p:nvSpPr>
        <p:spPr>
          <a:xfrm>
            <a:off x="600808" y="1004032"/>
            <a:ext cx="8050213" cy="4391025"/>
          </a:xfrm>
        </p:spPr>
        <p:txBody>
          <a:bodyPr/>
          <a:lstStyle/>
          <a:p>
            <a:r>
              <a:rPr lang="en-US" sz="3200" b="0" dirty="0" smtClean="0"/>
              <a:t>GAJSC </a:t>
            </a:r>
            <a:r>
              <a:rPr lang="en-US" sz="3200" b="0" dirty="0"/>
              <a:t>website </a:t>
            </a:r>
            <a:r>
              <a:rPr lang="en-US" sz="3200" b="0" dirty="0" smtClean="0"/>
              <a:t>at </a:t>
            </a:r>
            <a:r>
              <a:rPr lang="en-US" sz="3200" dirty="0" smtClean="0"/>
              <a:t>GAJSC.org</a:t>
            </a:r>
          </a:p>
          <a:p>
            <a:r>
              <a:rPr lang="en-US" sz="3200" dirty="0" smtClean="0"/>
              <a:t>Advisory </a:t>
            </a:r>
            <a:r>
              <a:rPr lang="en-US" sz="3200" dirty="0"/>
              <a:t>Circular 91-79A.</a:t>
            </a:r>
            <a:r>
              <a:rPr lang="en-US" sz="3200" b="0" dirty="0"/>
              <a:t> Mitigating the Risks of a Runway Overrun Upon </a:t>
            </a:r>
            <a:r>
              <a:rPr lang="en-US" sz="3200" b="0" dirty="0" smtClean="0"/>
              <a:t>Landing</a:t>
            </a:r>
          </a:p>
          <a:p>
            <a:r>
              <a:rPr lang="en-US" sz="3200" dirty="0"/>
              <a:t>FAA Advisory Circular 61-98D, </a:t>
            </a:r>
            <a:r>
              <a:rPr lang="en-US" sz="3200" b="0" dirty="0"/>
              <a:t>“Currency Requirements and Guidance for the Flight Review and Instrument Proficiency Check,” offers criteria for stabilized approaches.</a:t>
            </a:r>
          </a:p>
          <a:p>
            <a:endParaRPr lang="en-US" dirty="0"/>
          </a:p>
        </p:txBody>
      </p:sp>
    </p:spTree>
    <p:extLst>
      <p:ext uri="{BB962C8B-B14F-4D97-AF65-F5344CB8AC3E}">
        <p14:creationId xmlns:p14="http://schemas.microsoft.com/office/powerpoint/2010/main" val="23407829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Here is what we’ve discussed…</a:t>
            </a:r>
            <a:endParaRPr lang="en-US" dirty="0"/>
          </a:p>
        </p:txBody>
      </p:sp>
      <p:sp>
        <p:nvSpPr>
          <p:cNvPr id="3" name="Content Placeholder 2"/>
          <p:cNvSpPr>
            <a:spLocks noGrp="1"/>
          </p:cNvSpPr>
          <p:nvPr>
            <p:ph idx="1"/>
          </p:nvPr>
        </p:nvSpPr>
        <p:spPr>
          <a:xfrm>
            <a:off x="644016" y="987285"/>
            <a:ext cx="8050213" cy="4391025"/>
          </a:xfrm>
        </p:spPr>
        <p:txBody>
          <a:bodyPr/>
          <a:lstStyle/>
          <a:p>
            <a:pPr marL="0" indent="0" eaLnBrk="1" hangingPunct="1">
              <a:spcBef>
                <a:spcPts val="0"/>
              </a:spcBef>
              <a:spcAft>
                <a:spcPts val="1200"/>
              </a:spcAft>
              <a:buNone/>
            </a:pPr>
            <a:r>
              <a:rPr lang="en-US" altLang="en-US" dirty="0"/>
              <a:t>Stabilized Approach </a:t>
            </a:r>
            <a:r>
              <a:rPr lang="en-US" altLang="en-US" dirty="0" smtClean="0"/>
              <a:t>Do’s and Don’ts:</a:t>
            </a:r>
            <a:endParaRPr lang="en-US" altLang="en-US" dirty="0"/>
          </a:p>
          <a:p>
            <a:pPr eaLnBrk="1" hangingPunct="1">
              <a:spcBef>
                <a:spcPts val="0"/>
              </a:spcBef>
              <a:spcAft>
                <a:spcPts val="1200"/>
              </a:spcAft>
              <a:buFont typeface="Wingdings" panose="05000000000000000000" pitchFamily="2" charset="2"/>
              <a:buChar char="v"/>
            </a:pPr>
            <a:r>
              <a:rPr lang="en-US" altLang="en-US" sz="2400" dirty="0"/>
              <a:t>What the data tells us</a:t>
            </a:r>
          </a:p>
          <a:p>
            <a:pPr eaLnBrk="1" hangingPunct="1">
              <a:spcBef>
                <a:spcPts val="0"/>
              </a:spcBef>
              <a:spcAft>
                <a:spcPts val="1200"/>
              </a:spcAft>
              <a:buFont typeface="Wingdings" panose="05000000000000000000" pitchFamily="2" charset="2"/>
              <a:buChar char="v"/>
            </a:pPr>
            <a:r>
              <a:rPr lang="en-US" altLang="en-US" sz="2400" dirty="0"/>
              <a:t>Environmental &amp; Human factors</a:t>
            </a:r>
          </a:p>
          <a:p>
            <a:pPr eaLnBrk="1" hangingPunct="1">
              <a:spcBef>
                <a:spcPts val="0"/>
              </a:spcBef>
              <a:spcAft>
                <a:spcPts val="1200"/>
              </a:spcAft>
              <a:buFont typeface="Wingdings" panose="05000000000000000000" pitchFamily="2" charset="2"/>
              <a:buChar char="v"/>
            </a:pPr>
            <a:r>
              <a:rPr lang="en-US" altLang="en-US" sz="2400" dirty="0"/>
              <a:t>Certification and your Aircraft</a:t>
            </a:r>
          </a:p>
          <a:p>
            <a:pPr eaLnBrk="1" hangingPunct="1">
              <a:spcBef>
                <a:spcPts val="0"/>
              </a:spcBef>
              <a:spcAft>
                <a:spcPts val="1200"/>
              </a:spcAft>
              <a:buFont typeface="Wingdings" panose="05000000000000000000" pitchFamily="2" charset="2"/>
              <a:buChar char="v"/>
            </a:pPr>
            <a:r>
              <a:rPr lang="en-US" altLang="en-US" sz="2400" dirty="0"/>
              <a:t>All about the landing</a:t>
            </a:r>
          </a:p>
          <a:p>
            <a:pPr eaLnBrk="1" hangingPunct="1">
              <a:spcBef>
                <a:spcPts val="0"/>
              </a:spcBef>
              <a:spcAft>
                <a:spcPts val="1200"/>
              </a:spcAft>
              <a:buFont typeface="Wingdings" panose="05000000000000000000" pitchFamily="2" charset="2"/>
              <a:buChar char="v"/>
            </a:pPr>
            <a:r>
              <a:rPr lang="en-US" altLang="en-US" sz="2400" dirty="0"/>
              <a:t>Threats to safe Landings</a:t>
            </a:r>
          </a:p>
          <a:p>
            <a:pPr eaLnBrk="1" hangingPunct="1">
              <a:spcBef>
                <a:spcPts val="0"/>
              </a:spcBef>
              <a:spcAft>
                <a:spcPts val="1200"/>
              </a:spcAft>
              <a:buFont typeface="Wingdings" panose="05000000000000000000" pitchFamily="2" charset="2"/>
              <a:buChar char="v"/>
            </a:pPr>
            <a:r>
              <a:rPr lang="en-US" altLang="en-US" sz="2400" dirty="0"/>
              <a:t>Runway Excursion</a:t>
            </a:r>
          </a:p>
          <a:p>
            <a:pPr>
              <a:spcBef>
                <a:spcPts val="0"/>
              </a:spcBef>
              <a:spcAft>
                <a:spcPts val="1200"/>
              </a:spcAft>
              <a:buFont typeface="Wingdings" panose="05000000000000000000" pitchFamily="2" charset="2"/>
              <a:buChar char="v"/>
            </a:pPr>
            <a:r>
              <a:rPr lang="en-US" altLang="en-US" sz="2400" dirty="0"/>
              <a:t>Best Practices</a:t>
            </a:r>
          </a:p>
          <a:p>
            <a:pPr eaLnBrk="1" hangingPunct="1">
              <a:spcBef>
                <a:spcPts val="0"/>
              </a:spcBef>
              <a:spcAft>
                <a:spcPts val="1200"/>
              </a:spcAft>
              <a:buFont typeface="Wingdings" panose="05000000000000000000" pitchFamily="2" charset="2"/>
              <a:buChar char="v"/>
            </a:pPr>
            <a:r>
              <a:rPr lang="en-US" altLang="en-US" sz="2400" dirty="0"/>
              <a:t>Going Around</a:t>
            </a:r>
          </a:p>
        </p:txBody>
      </p:sp>
      <p:pic>
        <p:nvPicPr>
          <p:cNvPr id="4" name="Picture 4" descr="C:\Users\JAYMFL~1\AppData\Local\Temp\SNAGHTML7493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920" y="1497736"/>
            <a:ext cx="2648979" cy="40820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19970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57000">
              <a:schemeClr val="accent1">
                <a:lumMod val="5000"/>
                <a:lumOff val="95000"/>
              </a:schemeClr>
            </a:gs>
            <a:gs pos="100000">
              <a:srgbClr val="0070C0"/>
            </a:gs>
          </a:gsLst>
          <a:lin ang="5400000" scaled="1"/>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p:txBody>
          <a:bodyPr/>
          <a:lstStyle/>
          <a:p>
            <a:pPr algn="ctr"/>
            <a:r>
              <a:rPr lang="en-US" dirty="0" smtClean="0"/>
              <a:t>Like what you see and hear?</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40570"/>
            <a:ext cx="8631907"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380703" y="3973591"/>
            <a:ext cx="6340005" cy="1415772"/>
          </a:xfrm>
          <a:prstGeom prst="rect">
            <a:avLst/>
          </a:prstGeom>
        </p:spPr>
        <p:txBody>
          <a:bodyPr wrap="none">
            <a:spAutoFit/>
          </a:bodyPr>
          <a:lstStyle/>
          <a:p>
            <a:pPr algn="ctr">
              <a:spcBef>
                <a:spcPts val="0"/>
              </a:spcBef>
              <a:buNone/>
            </a:pPr>
            <a:r>
              <a:rPr lang="en-US" sz="3200" b="1" dirty="0" smtClean="0"/>
              <a:t>Visit us on the web at:</a:t>
            </a:r>
          </a:p>
          <a:p>
            <a:pPr algn="ctr">
              <a:spcBef>
                <a:spcPts val="0"/>
              </a:spcBef>
              <a:buNone/>
            </a:pPr>
            <a:r>
              <a:rPr lang="en-US" sz="5400" b="1" dirty="0" smtClean="0">
                <a:solidFill>
                  <a:srgbClr val="002060"/>
                </a:solidFill>
              </a:rPr>
              <a:t>www.faasafety.gov</a:t>
            </a:r>
            <a:endParaRPr lang="en-US" sz="5400" b="1" dirty="0">
              <a:solidFill>
                <a:srgbClr val="002060"/>
              </a:solidFill>
            </a:endParaRPr>
          </a:p>
        </p:txBody>
      </p:sp>
    </p:spTree>
    <p:extLst>
      <p:ext uri="{BB962C8B-B14F-4D97-AF65-F5344CB8AC3E}">
        <p14:creationId xmlns:p14="http://schemas.microsoft.com/office/powerpoint/2010/main" val="31494073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57000">
              <a:schemeClr val="accent1">
                <a:lumMod val="5000"/>
                <a:lumOff val="95000"/>
              </a:schemeClr>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Proficiency and Peace of Mind</a:t>
            </a:r>
            <a:endParaRPr lang="en-US" dirty="0"/>
          </a:p>
        </p:txBody>
      </p:sp>
      <p:sp>
        <p:nvSpPr>
          <p:cNvPr id="3" name="Content Placeholder 2"/>
          <p:cNvSpPr>
            <a:spLocks noGrp="1"/>
          </p:cNvSpPr>
          <p:nvPr>
            <p:ph idx="1"/>
          </p:nvPr>
        </p:nvSpPr>
        <p:spPr>
          <a:xfrm>
            <a:off x="465319" y="1070362"/>
            <a:ext cx="8050213" cy="4391025"/>
          </a:xfrm>
        </p:spPr>
        <p:txBody>
          <a:bodyPr/>
          <a:lstStyle/>
          <a:p>
            <a:pPr>
              <a:buFont typeface="Arial" panose="020B0604020202020204" pitchFamily="34" charset="0"/>
              <a:buChar char="•"/>
            </a:pPr>
            <a:r>
              <a:rPr lang="en-US" sz="3200" dirty="0" smtClean="0"/>
              <a:t>Practice may make you perfect,           it will save your life!</a:t>
            </a:r>
          </a:p>
          <a:p>
            <a:r>
              <a:rPr lang="en-US" sz="3200" dirty="0" smtClean="0"/>
              <a:t>Training is credited</a:t>
            </a:r>
          </a:p>
          <a:p>
            <a:r>
              <a:rPr lang="en-US" sz="3200" dirty="0" smtClean="0"/>
              <a:t>WINGS participation                           can save you money</a:t>
            </a:r>
          </a:p>
          <a:p>
            <a:pPr lvl="1"/>
            <a:r>
              <a:rPr lang="en-US" sz="2800" dirty="0" smtClean="0"/>
              <a:t>Insurance Discounts</a:t>
            </a:r>
          </a:p>
          <a:p>
            <a:pPr lvl="1"/>
            <a:r>
              <a:rPr lang="en-US" sz="2800" dirty="0" smtClean="0"/>
              <a:t>Less bent metal!</a:t>
            </a:r>
            <a:endParaRPr lang="en-US"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7203" y="1591515"/>
            <a:ext cx="2857500" cy="364807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7845" y="2164134"/>
            <a:ext cx="1836872" cy="931603"/>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9822" y="3750644"/>
            <a:ext cx="1848344" cy="694318"/>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2138" y="5015754"/>
            <a:ext cx="1868675" cy="685386"/>
          </a:xfrm>
          <a:prstGeom prst="rect">
            <a:avLst/>
          </a:prstGeom>
        </p:spPr>
      </p:pic>
    </p:spTree>
    <p:extLst>
      <p:ext uri="{BB962C8B-B14F-4D97-AF65-F5344CB8AC3E}">
        <p14:creationId xmlns:p14="http://schemas.microsoft.com/office/powerpoint/2010/main" val="14160257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62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8625" y="259247"/>
            <a:ext cx="8472488" cy="609600"/>
          </a:xfrm>
        </p:spPr>
        <p:txBody>
          <a:bodyPr/>
          <a:lstStyle/>
          <a:p>
            <a:r>
              <a:rPr lang="en-US" sz="3200" dirty="0" smtClean="0"/>
              <a:t>Been Flying Long?</a:t>
            </a:r>
            <a:endParaRPr lang="en-US" sz="3200" dirty="0"/>
          </a:p>
        </p:txBody>
      </p:sp>
      <p:sp>
        <p:nvSpPr>
          <p:cNvPr id="3" name="Content Placeholder 2"/>
          <p:cNvSpPr>
            <a:spLocks noGrp="1"/>
          </p:cNvSpPr>
          <p:nvPr>
            <p:ph idx="1"/>
          </p:nvPr>
        </p:nvSpPr>
        <p:spPr>
          <a:xfrm>
            <a:off x="541795" y="1089671"/>
            <a:ext cx="8050213" cy="4391025"/>
          </a:xfrm>
        </p:spPr>
        <p:txBody>
          <a:bodyPr/>
          <a:lstStyle/>
          <a:p>
            <a:pPr marL="0" indent="0" algn="ctr">
              <a:buNone/>
            </a:pPr>
            <a:r>
              <a:rPr lang="en-US" sz="2400" dirty="0" smtClean="0"/>
              <a:t>The FAA and the FAASTeam wish to recognize those airman that have 50 years or more as an airman!</a:t>
            </a:r>
            <a:endParaRPr lang="en-US" sz="2400" dirty="0"/>
          </a:p>
        </p:txBody>
      </p:sp>
      <p:pic>
        <p:nvPicPr>
          <p:cNvPr id="5" name="Picture 4"/>
          <p:cNvPicPr>
            <a:picLocks noChangeAspect="1"/>
          </p:cNvPicPr>
          <p:nvPr/>
        </p:nvPicPr>
        <p:blipFill>
          <a:blip r:embed="rId3"/>
          <a:stretch>
            <a:fillRect/>
          </a:stretch>
        </p:blipFill>
        <p:spPr>
          <a:xfrm>
            <a:off x="614916" y="2767947"/>
            <a:ext cx="3854656" cy="295242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4794992" y="2737471"/>
            <a:ext cx="3843619" cy="2945019"/>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bwMode="auto">
          <a:xfrm>
            <a:off x="4874217" y="2131016"/>
            <a:ext cx="344837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800" b="1" dirty="0" smtClean="0">
                <a:solidFill>
                  <a:srgbClr val="002060"/>
                </a:solidFill>
              </a:rPr>
              <a:t>Wright Brothers Master Pilot Award</a:t>
            </a:r>
            <a:endParaRPr lang="en-US" sz="1800" b="1" dirty="0">
              <a:solidFill>
                <a:srgbClr val="002060"/>
              </a:solidFill>
            </a:endParaRPr>
          </a:p>
        </p:txBody>
      </p:sp>
      <p:sp>
        <p:nvSpPr>
          <p:cNvPr id="9" name="TextBox 8"/>
          <p:cNvSpPr txBox="1"/>
          <p:nvPr/>
        </p:nvSpPr>
        <p:spPr bwMode="auto">
          <a:xfrm>
            <a:off x="645609" y="2128434"/>
            <a:ext cx="37919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FontTx/>
              <a:buNone/>
            </a:pPr>
            <a:r>
              <a:rPr lang="en-US" sz="1800" b="1" dirty="0" smtClean="0">
                <a:solidFill>
                  <a:srgbClr val="002060"/>
                </a:solidFill>
              </a:rPr>
              <a:t>Charles Taylor Master Mechanic Award</a:t>
            </a:r>
            <a:endParaRPr lang="en-US" sz="1800" b="1" dirty="0">
              <a:solidFill>
                <a:srgbClr val="002060"/>
              </a:solidFill>
            </a:endParaRPr>
          </a:p>
        </p:txBody>
      </p:sp>
    </p:spTree>
    <p:extLst>
      <p:ext uri="{BB962C8B-B14F-4D97-AF65-F5344CB8AC3E}">
        <p14:creationId xmlns:p14="http://schemas.microsoft.com/office/powerpoint/2010/main" val="38053083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BF529C90-FEC7-4902-AAB9-CDC1C45F4D99}"/>
              </a:ext>
            </a:extLst>
          </p:cNvPr>
          <p:cNvSpPr>
            <a:spLocks noGrp="1"/>
          </p:cNvSpPr>
          <p:nvPr>
            <p:ph type="title" idx="4294967295"/>
          </p:nvPr>
        </p:nvSpPr>
        <p:spPr>
          <a:xfrm>
            <a:off x="944608" y="309698"/>
            <a:ext cx="7317649" cy="1040130"/>
          </a:xfrm>
        </p:spPr>
        <p:txBody>
          <a:bodyPr/>
          <a:lstStyle/>
          <a:p>
            <a:pPr algn="ctr"/>
            <a:r>
              <a:rPr lang="en-US" dirty="0"/>
              <a:t>The Paul &amp; Fran Burger </a:t>
            </a:r>
            <a:r>
              <a:rPr lang="en-US" dirty="0" smtClean="0"/>
              <a:t>2021                </a:t>
            </a:r>
            <a:r>
              <a:rPr lang="en-US" dirty="0"/>
              <a:t/>
            </a:r>
            <a:br>
              <a:rPr lang="en-US" dirty="0"/>
            </a:br>
            <a:r>
              <a:rPr lang="en-US" i="1" dirty="0"/>
              <a:t>WINGS $10,000 </a:t>
            </a:r>
            <a:r>
              <a:rPr lang="en-US" dirty="0" smtClean="0"/>
              <a:t>Sweepstakes</a:t>
            </a:r>
            <a:endParaRPr lang="en-US" dirty="0"/>
          </a:p>
        </p:txBody>
      </p:sp>
      <p:pic>
        <p:nvPicPr>
          <p:cNvPr id="5" name="Content Placeholder 10">
            <a:extLst>
              <a:ext uri="{FF2B5EF4-FFF2-40B4-BE49-F238E27FC236}">
                <a16:creationId xmlns:a16="http://schemas.microsoft.com/office/drawing/2014/main" id="{834E7E4D-38FF-444D-AFB8-E7AD8D15D1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68" t="12119" r="22494" b="4207"/>
          <a:stretch/>
        </p:blipFill>
        <p:spPr bwMode="auto">
          <a:xfrm>
            <a:off x="489858" y="1741261"/>
            <a:ext cx="3838878" cy="2583821"/>
          </a:xfrm>
          <a:prstGeom prst="rect">
            <a:avLst/>
          </a:prstGeom>
          <a:noFill/>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6" name="Content Placeholder 6">
            <a:extLst>
              <a:ext uri="{FF2B5EF4-FFF2-40B4-BE49-F238E27FC236}">
                <a16:creationId xmlns:a16="http://schemas.microsoft.com/office/drawing/2014/main" id="{806AF40A-5C56-4B79-A6E7-8908E69222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 t="15047" r="25228" b="6250"/>
          <a:stretch/>
        </p:blipFill>
        <p:spPr bwMode="auto">
          <a:xfrm>
            <a:off x="4452258" y="1728742"/>
            <a:ext cx="4038599" cy="2617023"/>
          </a:xfrm>
          <a:prstGeom prst="rect">
            <a:avLst/>
          </a:prstGeom>
          <a:noFill/>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TextBox 6">
            <a:extLst>
              <a:ext uri="{FF2B5EF4-FFF2-40B4-BE49-F238E27FC236}">
                <a16:creationId xmlns:a16="http://schemas.microsoft.com/office/drawing/2014/main" id="{078D7296-3643-4A08-AECD-0705FF8A5272}"/>
              </a:ext>
            </a:extLst>
          </p:cNvPr>
          <p:cNvSpPr txBox="1"/>
          <p:nvPr/>
        </p:nvSpPr>
        <p:spPr bwMode="auto">
          <a:xfrm>
            <a:off x="789590" y="4792515"/>
            <a:ext cx="7634863" cy="11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lgn="ctr">
              <a:buNone/>
            </a:pPr>
            <a:r>
              <a:rPr lang="en-US" b="1" i="1" dirty="0">
                <a:ln w="11430"/>
                <a:solidFill>
                  <a:schemeClr val="accent2">
                    <a:lumMod val="50000"/>
                  </a:schemeClr>
                </a:solidFill>
                <a:effectLst>
                  <a:outerShdw blurRad="50800" dist="39000" dir="5460000" algn="tl">
                    <a:srgbClr val="000000">
                      <a:alpha val="38000"/>
                    </a:srgbClr>
                  </a:outerShdw>
                </a:effectLst>
              </a:rPr>
              <a:t>Complete WINGS Phases and WIN Cash Awards!</a:t>
            </a:r>
          </a:p>
          <a:p>
            <a:pPr algn="ctr">
              <a:buNone/>
            </a:pPr>
            <a:r>
              <a:rPr lang="en-US" b="1" i="1" dirty="0">
                <a:ln w="11430"/>
                <a:solidFill>
                  <a:schemeClr val="accent2">
                    <a:lumMod val="50000"/>
                  </a:schemeClr>
                </a:solidFill>
                <a:effectLst>
                  <a:outerShdw blurRad="50800" dist="39000" dir="5460000" algn="tl">
                    <a:srgbClr val="000000">
                      <a:alpha val="38000"/>
                    </a:srgbClr>
                  </a:outerShdw>
                </a:effectLst>
                <a:hlinkClick r:id="rId5"/>
              </a:rPr>
              <a:t>www.mywingsiniative.org</a:t>
            </a:r>
            <a:r>
              <a:rPr lang="en-US" b="1" i="1" dirty="0">
                <a:ln w="11430"/>
                <a:solidFill>
                  <a:schemeClr val="accent2">
                    <a:lumMod val="50000"/>
                  </a:schemeClr>
                </a:solidFill>
                <a:effectLst>
                  <a:outerShdw blurRad="50800" dist="39000" dir="5460000" algn="tl">
                    <a:srgbClr val="000000">
                      <a:alpha val="38000"/>
                    </a:srgbClr>
                  </a:outerShdw>
                </a:effectLst>
              </a:rPr>
              <a:t> </a:t>
            </a:r>
          </a:p>
          <a:p>
            <a:pPr>
              <a:buFontTx/>
              <a:buNone/>
            </a:pPr>
            <a:endParaRPr lang="en-US" sz="675" b="1" dirty="0">
              <a:solidFill>
                <a:srgbClr val="C0C0C0"/>
              </a:solidFill>
            </a:endParaRPr>
          </a:p>
        </p:txBody>
      </p:sp>
    </p:spTree>
    <p:extLst>
      <p:ext uri="{BB962C8B-B14F-4D97-AF65-F5344CB8AC3E}">
        <p14:creationId xmlns:p14="http://schemas.microsoft.com/office/powerpoint/2010/main" val="379768305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8F04AAE-2B86-4B24-B83E-5F2D84DB3459}"/>
              </a:ext>
            </a:extLst>
          </p:cNvPr>
          <p:cNvSpPr txBox="1">
            <a:spLocks/>
          </p:cNvSpPr>
          <p:nvPr/>
        </p:nvSpPr>
        <p:spPr bwMode="auto">
          <a:xfrm>
            <a:off x="671649" y="402771"/>
            <a:ext cx="6762750" cy="707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kern="0" smtClean="0"/>
              <a:t>How To Win – It’s Easy</a:t>
            </a:r>
            <a:endParaRPr lang="en-US" kern="0" dirty="0"/>
          </a:p>
        </p:txBody>
      </p:sp>
      <p:pic>
        <p:nvPicPr>
          <p:cNvPr id="4" name="Content Placeholder 5">
            <a:extLst>
              <a:ext uri="{FF2B5EF4-FFF2-40B4-BE49-F238E27FC236}">
                <a16:creationId xmlns:a16="http://schemas.microsoft.com/office/drawing/2014/main" id="{6D4C690A-5E6C-43CE-8E3C-067980C05B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4474" y="275199"/>
            <a:ext cx="1525662" cy="969957"/>
          </a:xfrm>
          <a:prstGeom prst="rect">
            <a:avLst/>
          </a:prstGeom>
          <a:effectLst/>
        </p:spPr>
      </p:pic>
      <p:sp>
        <p:nvSpPr>
          <p:cNvPr id="5" name="Content Placeholder 2">
            <a:extLst>
              <a:ext uri="{FF2B5EF4-FFF2-40B4-BE49-F238E27FC236}">
                <a16:creationId xmlns:a16="http://schemas.microsoft.com/office/drawing/2014/main" id="{808AC1EA-EB81-4686-B68B-7B4DB124E53F}"/>
              </a:ext>
            </a:extLst>
          </p:cNvPr>
          <p:cNvSpPr txBox="1">
            <a:spLocks/>
          </p:cNvSpPr>
          <p:nvPr/>
        </p:nvSpPr>
        <p:spPr bwMode="auto">
          <a:xfrm>
            <a:off x="331470" y="1186179"/>
            <a:ext cx="8309610" cy="4699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spcBef>
                <a:spcPts val="338"/>
              </a:spcBef>
              <a:buFont typeface="Arial" panose="020B0604020202020204" pitchFamily="34" charset="0"/>
              <a:buChar char="•"/>
            </a:pPr>
            <a:r>
              <a:rPr lang="en-US" kern="0" smtClean="0">
                <a:solidFill>
                  <a:schemeClr val="accent2">
                    <a:lumMod val="50000"/>
                  </a:schemeClr>
                </a:solidFill>
              </a:rPr>
              <a:t>Whenever you complete a </a:t>
            </a:r>
            <a:r>
              <a:rPr lang="en-US" i="1" kern="0" smtClean="0">
                <a:solidFill>
                  <a:schemeClr val="accent2">
                    <a:lumMod val="50000"/>
                  </a:schemeClr>
                </a:solidFill>
              </a:rPr>
              <a:t>WINGS</a:t>
            </a:r>
            <a:r>
              <a:rPr lang="en-US" kern="0" smtClean="0">
                <a:solidFill>
                  <a:schemeClr val="accent2">
                    <a:lumMod val="50000"/>
                  </a:schemeClr>
                </a:solidFill>
              </a:rPr>
              <a:t> phase, select </a:t>
            </a:r>
            <a:r>
              <a:rPr lang="en-US" i="1" kern="0" smtClean="0">
                <a:solidFill>
                  <a:schemeClr val="accent2">
                    <a:lumMod val="50000"/>
                  </a:schemeClr>
                </a:solidFill>
              </a:rPr>
              <a:t>WINGS</a:t>
            </a:r>
            <a:r>
              <a:rPr lang="en-US" kern="0" smtClean="0">
                <a:solidFill>
                  <a:schemeClr val="accent2">
                    <a:lumMod val="50000"/>
                  </a:schemeClr>
                </a:solidFill>
              </a:rPr>
              <a:t> Sweepstakes on the Team Member Award section of your My </a:t>
            </a:r>
            <a:r>
              <a:rPr lang="en-US" i="1" kern="0" smtClean="0">
                <a:solidFill>
                  <a:schemeClr val="accent2">
                    <a:lumMod val="50000"/>
                  </a:schemeClr>
                </a:solidFill>
              </a:rPr>
              <a:t>WINGS</a:t>
            </a:r>
            <a:r>
              <a:rPr lang="en-US" kern="0" smtClean="0">
                <a:solidFill>
                  <a:schemeClr val="accent2">
                    <a:lumMod val="50000"/>
                  </a:schemeClr>
                </a:solidFill>
              </a:rPr>
              <a:t> page </a:t>
            </a:r>
          </a:p>
          <a:p>
            <a:pPr>
              <a:spcBef>
                <a:spcPts val="338"/>
              </a:spcBef>
              <a:buFont typeface="Arial" panose="020B0604020202020204" pitchFamily="34" charset="0"/>
              <a:buChar char="•"/>
            </a:pPr>
            <a:r>
              <a:rPr lang="en-US" kern="0" smtClean="0">
                <a:solidFill>
                  <a:schemeClr val="accent2">
                    <a:lumMod val="50000"/>
                  </a:schemeClr>
                </a:solidFill>
              </a:rPr>
              <a:t>Or Visit </a:t>
            </a:r>
            <a:r>
              <a:rPr lang="en-US" kern="0" smtClean="0">
                <a:solidFill>
                  <a:schemeClr val="accent2">
                    <a:lumMod val="50000"/>
                  </a:schemeClr>
                </a:solidFill>
                <a:hlinkClick r:id="rId3"/>
              </a:rPr>
              <a:t>www.mywingsinitiative.org</a:t>
            </a:r>
            <a:r>
              <a:rPr lang="en-US" kern="0" smtClean="0">
                <a:solidFill>
                  <a:schemeClr val="accent2">
                    <a:lumMod val="50000"/>
                  </a:schemeClr>
                </a:solidFill>
              </a:rPr>
              <a:t> &amp; click on “Sweepstakes Entry”</a:t>
            </a:r>
          </a:p>
          <a:p>
            <a:pPr>
              <a:spcBef>
                <a:spcPts val="338"/>
              </a:spcBef>
              <a:buFont typeface="Arial" panose="020B0604020202020204" pitchFamily="34" charset="0"/>
              <a:buChar char="•"/>
            </a:pPr>
            <a:r>
              <a:rPr lang="en-US" kern="0" smtClean="0">
                <a:solidFill>
                  <a:schemeClr val="accent2">
                    <a:lumMod val="50000"/>
                  </a:schemeClr>
                </a:solidFill>
              </a:rPr>
              <a:t>Complete the form, get chances to win one of 10 cash prizes! </a:t>
            </a:r>
          </a:p>
          <a:p>
            <a:pPr marL="0" indent="0" algn="ctr">
              <a:spcBef>
                <a:spcPts val="338"/>
              </a:spcBef>
              <a:buFontTx/>
              <a:buNone/>
            </a:pPr>
            <a:endParaRPr lang="en-US" sz="900" i="1" kern="0" smtClean="0">
              <a:solidFill>
                <a:srgbClr val="FF0000"/>
              </a:solidFill>
              <a:ea typeface="Arial"/>
              <a:cs typeface="Cambria"/>
            </a:endParaRPr>
          </a:p>
          <a:p>
            <a:pPr marL="0" indent="0" algn="ctr">
              <a:spcBef>
                <a:spcPts val="338"/>
              </a:spcBef>
              <a:buFontTx/>
              <a:buNone/>
            </a:pPr>
            <a:r>
              <a:rPr lang="en-US" sz="3200" i="1" kern="0" smtClean="0">
                <a:solidFill>
                  <a:srgbClr val="FF0000"/>
                </a:solidFill>
                <a:ea typeface="Arial"/>
                <a:cs typeface="Cambria"/>
              </a:rPr>
              <a:t>Four $1,500, Four $750,Two $500 Winners</a:t>
            </a:r>
          </a:p>
          <a:p>
            <a:pPr marL="0" indent="0" algn="ctr">
              <a:spcBef>
                <a:spcPts val="338"/>
              </a:spcBef>
              <a:buFontTx/>
              <a:buNone/>
            </a:pPr>
            <a:endParaRPr lang="en-US" sz="563" kern="0" dirty="0"/>
          </a:p>
        </p:txBody>
      </p:sp>
    </p:spTree>
    <p:extLst>
      <p:ext uri="{BB962C8B-B14F-4D97-AF65-F5344CB8AC3E}">
        <p14:creationId xmlns:p14="http://schemas.microsoft.com/office/powerpoint/2010/main" val="16260870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49731" y="2531383"/>
            <a:ext cx="5426528" cy="3368675"/>
          </a:xfrm>
        </p:spPr>
        <p:txBody>
          <a:bodyPr/>
          <a:lstStyle/>
          <a:p>
            <a:r>
              <a:rPr lang="en-US" sz="2400" b="0" dirty="0" smtClean="0"/>
              <a:t>Recognizes </a:t>
            </a:r>
            <a:r>
              <a:rPr lang="en-US" sz="2400" b="0" dirty="0"/>
              <a:t>aviation professionals in the fields of </a:t>
            </a:r>
            <a:r>
              <a:rPr lang="en-US" sz="2400" dirty="0"/>
              <a:t>flight instruction</a:t>
            </a:r>
            <a:r>
              <a:rPr lang="en-US" sz="2400" b="0" dirty="0"/>
              <a:t>, </a:t>
            </a:r>
            <a:r>
              <a:rPr lang="en-US" sz="2400" dirty="0"/>
              <a:t>aviation maintenance</a:t>
            </a:r>
            <a:r>
              <a:rPr lang="en-US" sz="2400" b="0" dirty="0"/>
              <a:t>, </a:t>
            </a:r>
            <a:r>
              <a:rPr lang="en-US" sz="2400" dirty="0"/>
              <a:t>avionics</a:t>
            </a:r>
            <a:r>
              <a:rPr lang="en-US" sz="2400" b="0" dirty="0"/>
              <a:t>, and </a:t>
            </a:r>
            <a:r>
              <a:rPr lang="en-US" sz="2400" dirty="0"/>
              <a:t>flight safety</a:t>
            </a:r>
            <a:r>
              <a:rPr lang="en-US" sz="2400" b="0" dirty="0"/>
              <a:t> for their important contributions to the general aviation community</a:t>
            </a:r>
            <a:r>
              <a:rPr lang="en-US" sz="2400" b="0" dirty="0" smtClean="0"/>
              <a:t>.</a:t>
            </a:r>
          </a:p>
          <a:p>
            <a:r>
              <a:rPr lang="en-US" sz="2400" b="0" dirty="0" smtClean="0"/>
              <a:t>For </a:t>
            </a:r>
            <a:r>
              <a:rPr lang="en-US" sz="2400" b="0" dirty="0"/>
              <a:t>more information, contact </a:t>
            </a:r>
            <a:r>
              <a:rPr lang="en-US" sz="2400" dirty="0">
                <a:solidFill>
                  <a:srgbClr val="002060"/>
                </a:solidFill>
              </a:rPr>
              <a:t>info@generalaviationawards.org</a:t>
            </a:r>
          </a:p>
        </p:txBody>
      </p:sp>
      <p:pic>
        <p:nvPicPr>
          <p:cNvPr id="5" name="Picture 4"/>
          <p:cNvPicPr>
            <a:picLocks noChangeAspect="1"/>
          </p:cNvPicPr>
          <p:nvPr/>
        </p:nvPicPr>
        <p:blipFill>
          <a:blip r:embed="rId3"/>
          <a:stretch>
            <a:fillRect/>
          </a:stretch>
        </p:blipFill>
        <p:spPr>
          <a:xfrm>
            <a:off x="5950856" y="551663"/>
            <a:ext cx="2665316" cy="5043596"/>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771037" y="329206"/>
            <a:ext cx="4945809" cy="2019475"/>
          </a:xfrm>
          <a:prstGeom prst="rect">
            <a:avLst/>
          </a:prstGeom>
        </p:spPr>
      </p:pic>
    </p:spTree>
    <p:extLst>
      <p:ext uri="{BB962C8B-B14F-4D97-AF65-F5344CB8AC3E}">
        <p14:creationId xmlns:p14="http://schemas.microsoft.com/office/powerpoint/2010/main" val="28627899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057" y="300945"/>
            <a:ext cx="8204200" cy="802141"/>
          </a:xfrm>
        </p:spPr>
        <p:txBody>
          <a:bodyPr/>
          <a:lstStyle/>
          <a:p>
            <a:pPr algn="ctr"/>
            <a:r>
              <a:rPr lang="en-US" sz="4400" dirty="0" smtClean="0"/>
              <a:t>2019 Award Winners</a:t>
            </a:r>
            <a:endParaRPr lang="en-US" sz="4400" dirty="0"/>
          </a:p>
        </p:txBody>
      </p:sp>
      <p:sp>
        <p:nvSpPr>
          <p:cNvPr id="3" name="Content Placeholder 2"/>
          <p:cNvSpPr>
            <a:spLocks noGrp="1"/>
          </p:cNvSpPr>
          <p:nvPr>
            <p:ph idx="1"/>
          </p:nvPr>
        </p:nvSpPr>
        <p:spPr>
          <a:xfrm>
            <a:off x="589640" y="1250495"/>
            <a:ext cx="2530927" cy="2392589"/>
          </a:xfrm>
        </p:spPr>
        <p:txBody>
          <a:bodyPr/>
          <a:lstStyle/>
          <a:p>
            <a:pPr marL="0" indent="0" algn="ctr">
              <a:spcBef>
                <a:spcPts val="0"/>
              </a:spcBef>
              <a:buNone/>
            </a:pPr>
            <a:r>
              <a:rPr lang="en-US" sz="1800" dirty="0" smtClean="0"/>
              <a:t>National FAASTeam </a:t>
            </a:r>
            <a:r>
              <a:rPr lang="en-US" sz="1800" dirty="0"/>
              <a:t>Representative of the </a:t>
            </a:r>
            <a:r>
              <a:rPr lang="en-US" sz="1800" dirty="0" smtClean="0"/>
              <a:t>Year</a:t>
            </a:r>
          </a:p>
          <a:p>
            <a:pPr marL="0" indent="0" algn="ctr">
              <a:spcBef>
                <a:spcPts val="0"/>
              </a:spcBef>
              <a:buNone/>
            </a:pPr>
            <a:r>
              <a:rPr lang="en-US" sz="2400" dirty="0"/>
              <a:t>Gary Michael Brossett</a:t>
            </a:r>
            <a:r>
              <a:rPr lang="en-US" b="0" dirty="0"/>
              <a:t> </a:t>
            </a:r>
            <a:endParaRPr lang="en-US" b="0" dirty="0" smtClean="0"/>
          </a:p>
          <a:p>
            <a:pPr marL="0" indent="0" algn="ctr">
              <a:spcBef>
                <a:spcPts val="0"/>
              </a:spcBef>
              <a:buNone/>
            </a:pPr>
            <a:r>
              <a:rPr lang="en-US" sz="1800" b="0" dirty="0" smtClean="0"/>
              <a:t>Midland</a:t>
            </a:r>
            <a:r>
              <a:rPr lang="en-US" sz="1800" b="0" dirty="0"/>
              <a:t>, Georgia </a:t>
            </a:r>
            <a:endParaRPr lang="en-US" sz="1200" dirty="0"/>
          </a:p>
        </p:txBody>
      </p:sp>
      <p:pic>
        <p:nvPicPr>
          <p:cNvPr id="4" name="Picture 3"/>
          <p:cNvPicPr>
            <a:picLocks noChangeAspect="1"/>
          </p:cNvPicPr>
          <p:nvPr/>
        </p:nvPicPr>
        <p:blipFill>
          <a:blip r:embed="rId3"/>
          <a:stretch>
            <a:fillRect/>
          </a:stretch>
        </p:blipFill>
        <p:spPr>
          <a:xfrm>
            <a:off x="779509" y="3457943"/>
            <a:ext cx="2004234" cy="198137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3445511" y="1253495"/>
            <a:ext cx="2075630" cy="205518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6150374" y="3370746"/>
            <a:ext cx="2034716" cy="2034716"/>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3184140" y="3476797"/>
            <a:ext cx="2636085" cy="2308324"/>
          </a:xfrm>
          <a:prstGeom prst="rect">
            <a:avLst/>
          </a:prstGeom>
        </p:spPr>
        <p:txBody>
          <a:bodyPr wrap="square">
            <a:spAutoFit/>
          </a:bodyPr>
          <a:lstStyle/>
          <a:p>
            <a:pPr algn="ctr">
              <a:spcBef>
                <a:spcPts val="0"/>
              </a:spcBef>
              <a:buNone/>
            </a:pPr>
            <a:r>
              <a:rPr lang="en-US" sz="1800" b="1" dirty="0" smtClean="0"/>
              <a:t>National </a:t>
            </a:r>
            <a:r>
              <a:rPr lang="en-US" sz="1800" b="1" dirty="0"/>
              <a:t>Certificated Flight Instructor of the </a:t>
            </a:r>
            <a:r>
              <a:rPr lang="en-US" sz="1800" b="1" dirty="0" smtClean="0"/>
              <a:t>Year</a:t>
            </a:r>
          </a:p>
          <a:p>
            <a:pPr algn="ctr">
              <a:spcBef>
                <a:spcPts val="0"/>
              </a:spcBef>
              <a:buNone/>
            </a:pPr>
            <a:r>
              <a:rPr lang="en-US" b="1" dirty="0"/>
              <a:t>Catherine Elizabeth Cavagnaro</a:t>
            </a:r>
            <a:r>
              <a:rPr lang="en-US" sz="1800" dirty="0"/>
              <a:t> </a:t>
            </a:r>
            <a:endParaRPr lang="en-US" sz="1800" dirty="0" smtClean="0"/>
          </a:p>
          <a:p>
            <a:pPr algn="ctr">
              <a:spcBef>
                <a:spcPts val="0"/>
              </a:spcBef>
              <a:buNone/>
            </a:pPr>
            <a:r>
              <a:rPr lang="en-US" sz="1800" dirty="0" smtClean="0"/>
              <a:t>Sewanee</a:t>
            </a:r>
            <a:r>
              <a:rPr lang="en-US" sz="1800" dirty="0"/>
              <a:t>, Tennessee</a:t>
            </a:r>
            <a:endParaRPr lang="en-US" sz="1800" b="1" dirty="0"/>
          </a:p>
        </p:txBody>
      </p:sp>
      <p:sp>
        <p:nvSpPr>
          <p:cNvPr id="8" name="Rectangle 7"/>
          <p:cNvSpPr/>
          <p:nvPr/>
        </p:nvSpPr>
        <p:spPr>
          <a:xfrm>
            <a:off x="6019650" y="1268303"/>
            <a:ext cx="2209950" cy="1938992"/>
          </a:xfrm>
          <a:prstGeom prst="rect">
            <a:avLst/>
          </a:prstGeom>
        </p:spPr>
        <p:txBody>
          <a:bodyPr wrap="square">
            <a:spAutoFit/>
          </a:bodyPr>
          <a:lstStyle/>
          <a:p>
            <a:pPr algn="ctr">
              <a:spcBef>
                <a:spcPts val="0"/>
              </a:spcBef>
              <a:buNone/>
            </a:pPr>
            <a:r>
              <a:rPr lang="en-US" sz="1800" b="1" dirty="0" smtClean="0"/>
              <a:t>Aviation </a:t>
            </a:r>
            <a:r>
              <a:rPr lang="en-US" sz="1800" b="1" dirty="0"/>
              <a:t>Technician of the </a:t>
            </a:r>
            <a:r>
              <a:rPr lang="en-US" sz="1800" b="1" dirty="0" smtClean="0"/>
              <a:t>Year</a:t>
            </a:r>
          </a:p>
          <a:p>
            <a:pPr algn="ctr">
              <a:spcBef>
                <a:spcPts val="0"/>
              </a:spcBef>
              <a:buNone/>
            </a:pPr>
            <a:r>
              <a:rPr lang="en-US" b="1" dirty="0"/>
              <a:t>Dennis Robert </a:t>
            </a:r>
            <a:r>
              <a:rPr lang="en-US" b="1" dirty="0" smtClean="0"/>
              <a:t>Wolter</a:t>
            </a:r>
            <a:r>
              <a:rPr lang="en-US" dirty="0" smtClean="0"/>
              <a:t> </a:t>
            </a:r>
            <a:r>
              <a:rPr lang="en-US" sz="1800" dirty="0"/>
              <a:t>Cincinnati, Ohio</a:t>
            </a:r>
            <a:endParaRPr lang="en-US" sz="1800" b="1" dirty="0"/>
          </a:p>
        </p:txBody>
      </p:sp>
    </p:spTree>
    <p:extLst>
      <p:ext uri="{BB962C8B-B14F-4D97-AF65-F5344CB8AC3E}">
        <p14:creationId xmlns:p14="http://schemas.microsoft.com/office/powerpoint/2010/main" val="20196811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67000">
              <a:schemeClr val="bg1"/>
            </a:gs>
            <a:gs pos="100000">
              <a:srgbClr val="0070C0"/>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2299" y="748525"/>
            <a:ext cx="8472488" cy="609600"/>
          </a:xfrm>
        </p:spPr>
        <p:txBody>
          <a:bodyPr/>
          <a:lstStyle/>
          <a:p>
            <a:pPr algn="ctr"/>
            <a:r>
              <a:rPr lang="en-US" dirty="0" smtClean="0"/>
              <a:t>We need your feedback:</a:t>
            </a:r>
            <a:endParaRPr lang="en-US" dirty="0"/>
          </a:p>
        </p:txBody>
      </p:sp>
      <p:sp>
        <p:nvSpPr>
          <p:cNvPr id="3" name="Content Placeholder 2"/>
          <p:cNvSpPr>
            <a:spLocks noGrp="1"/>
          </p:cNvSpPr>
          <p:nvPr>
            <p:ph idx="1"/>
          </p:nvPr>
        </p:nvSpPr>
        <p:spPr/>
        <p:txBody>
          <a:bodyPr/>
          <a:lstStyle/>
          <a:p>
            <a:pPr marL="0" indent="0" algn="ctr">
              <a:buNone/>
            </a:pPr>
            <a:r>
              <a:rPr lang="en-US" sz="3600" dirty="0" smtClean="0"/>
              <a:t>Go to your favorite search engine and type in the search:</a:t>
            </a:r>
          </a:p>
          <a:p>
            <a:pPr marL="0" indent="0" algn="ctr">
              <a:buNone/>
            </a:pPr>
            <a:r>
              <a:rPr lang="en-US" sz="6000" dirty="0" smtClean="0">
                <a:solidFill>
                  <a:srgbClr val="002060"/>
                </a:solidFill>
              </a:rPr>
              <a:t>FAASTeam Feedback</a:t>
            </a:r>
            <a:endParaRPr lang="en-US" sz="6000" dirty="0">
              <a:solidFill>
                <a:srgbClr val="002060"/>
              </a:solidFill>
            </a:endParaRPr>
          </a:p>
        </p:txBody>
      </p:sp>
      <p:pic>
        <p:nvPicPr>
          <p:cNvPr id="4" name="Picture 3"/>
          <p:cNvPicPr>
            <a:picLocks noChangeAspect="1"/>
          </p:cNvPicPr>
          <p:nvPr/>
        </p:nvPicPr>
        <p:blipFill>
          <a:blip r:embed="rId3"/>
          <a:stretch>
            <a:fillRect/>
          </a:stretch>
        </p:blipFill>
        <p:spPr>
          <a:xfrm>
            <a:off x="3561464" y="3721395"/>
            <a:ext cx="1969482" cy="1947228"/>
          </a:xfrm>
          <a:prstGeom prst="rect">
            <a:avLst/>
          </a:prstGeom>
        </p:spPr>
      </p:pic>
    </p:spTree>
    <p:extLst>
      <p:ext uri="{BB962C8B-B14F-4D97-AF65-F5344CB8AC3E}">
        <p14:creationId xmlns:p14="http://schemas.microsoft.com/office/powerpoint/2010/main" val="1895541376"/>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smtClean="0"/>
              <a:t>Here’s what we know…</a:t>
            </a:r>
          </a:p>
        </p:txBody>
      </p:sp>
      <p:sp>
        <p:nvSpPr>
          <p:cNvPr id="6147" name="Content Placeholder 2"/>
          <p:cNvSpPr>
            <a:spLocks noGrp="1"/>
          </p:cNvSpPr>
          <p:nvPr>
            <p:ph idx="1"/>
          </p:nvPr>
        </p:nvSpPr>
        <p:spPr>
          <a:xfrm>
            <a:off x="342899" y="1074371"/>
            <a:ext cx="4252547" cy="4391025"/>
          </a:xfrm>
        </p:spPr>
        <p:txBody>
          <a:bodyPr/>
          <a:lstStyle/>
          <a:p>
            <a:pPr algn="ctr"/>
            <a:r>
              <a:rPr lang="en-US" altLang="en-US" dirty="0" smtClean="0"/>
              <a:t>Stabilized Approach Criteria have successfully elevated the in-cockpit awareness of risk during approaches.</a:t>
            </a:r>
          </a:p>
          <a:p>
            <a:pPr marL="0" indent="0" algn="ctr">
              <a:buNone/>
            </a:pPr>
            <a:endParaRPr lang="en-US" altLang="en-US" sz="1800" dirty="0" smtClean="0"/>
          </a:p>
          <a:p>
            <a:pPr algn="ctr"/>
            <a:r>
              <a:rPr lang="en-US" altLang="en-US" dirty="0" smtClean="0"/>
              <a:t>Runway accidents are </a:t>
            </a:r>
            <a:r>
              <a:rPr lang="en-US" altLang="en-US" i="1" u="sng" dirty="0" smtClean="0">
                <a:solidFill>
                  <a:srgbClr val="002060"/>
                </a:solidFill>
              </a:rPr>
              <a:t>still</a:t>
            </a:r>
            <a:r>
              <a:rPr lang="en-US" altLang="en-US" dirty="0" smtClean="0"/>
              <a:t> at the top of the list.</a:t>
            </a:r>
          </a:p>
        </p:txBody>
      </p:sp>
      <p:pic>
        <p:nvPicPr>
          <p:cNvPr id="614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62062" y="2664861"/>
            <a:ext cx="1603375" cy="15779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1360" y="1006109"/>
            <a:ext cx="1662112" cy="1670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JAYMFL~1\AppData\Local\Temp\SNAGHTML472bf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2038" y="4241008"/>
            <a:ext cx="1905662" cy="1762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C:\Users\JAYMFL~1\AppData\Local\Temp\SNAGHTML102da68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4426" y="2726980"/>
            <a:ext cx="1524000" cy="1533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C:\Users\JAYMFL~1\AppData\Local\Temp\SNAGHTML10306f76.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1642" y="987286"/>
            <a:ext cx="1590675" cy="1600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1000">
              <a:srgbClr val="0070C0"/>
            </a:gs>
            <a:gs pos="36000">
              <a:schemeClr val="bg1"/>
            </a:gs>
          </a:gsLst>
          <a:lin ang="5400000" scaled="0"/>
        </a:grad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01083" y="2372783"/>
            <a:ext cx="5868988" cy="230822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spcBef>
                <a:spcPct val="20000"/>
              </a:spcBef>
              <a:buFontTx/>
              <a:buNone/>
            </a:pPr>
            <a:r>
              <a:rPr lang="en-US" sz="3600" b="1" dirty="0">
                <a:solidFill>
                  <a:srgbClr val="1D2F68"/>
                </a:solidFill>
                <a:latin typeface="Tahoma" pitchFamily="34" charset="0"/>
                <a:ea typeface="ＭＳ Ｐゴシック" pitchFamily="34" charset="-128"/>
              </a:rPr>
              <a:t>FLIGHT STANDARDS </a:t>
            </a:r>
            <a:r>
              <a:rPr lang="en-US" sz="3600" b="1" dirty="0" smtClean="0">
                <a:solidFill>
                  <a:srgbClr val="1D2F68"/>
                </a:solidFill>
                <a:latin typeface="Tahoma" pitchFamily="34" charset="0"/>
                <a:ea typeface="ＭＳ Ｐゴシック" pitchFamily="34" charset="-128"/>
              </a:rPr>
              <a:t>OFFICE</a:t>
            </a:r>
            <a:endParaRPr lang="en-US" sz="3600" b="1" dirty="0">
              <a:solidFill>
                <a:srgbClr val="1D2F68"/>
              </a:solidFill>
              <a:latin typeface="Tahoma" pitchFamily="34" charset="0"/>
              <a:ea typeface="ＭＳ Ｐゴシック" pitchFamily="34" charset="-128"/>
            </a:endParaRPr>
          </a:p>
          <a:p>
            <a:pPr algn="ctr">
              <a:spcBef>
                <a:spcPct val="20000"/>
              </a:spcBef>
              <a:buFontTx/>
              <a:buNone/>
            </a:pPr>
            <a:r>
              <a:rPr lang="en-US" sz="2000" b="1" dirty="0" smtClean="0">
                <a:solidFill>
                  <a:srgbClr val="1D2F68"/>
                </a:solidFill>
                <a:ea typeface="ＭＳ Ｐゴシック" pitchFamily="34" charset="-128"/>
              </a:rPr>
              <a:t>(Your Office Address </a:t>
            </a:r>
          </a:p>
          <a:p>
            <a:pPr algn="ctr">
              <a:spcBef>
                <a:spcPct val="20000"/>
              </a:spcBef>
              <a:buFontTx/>
              <a:buNone/>
            </a:pPr>
            <a:r>
              <a:rPr lang="en-US" sz="2000" b="1" dirty="0" smtClean="0">
                <a:solidFill>
                  <a:srgbClr val="1D2F68"/>
                </a:solidFill>
                <a:ea typeface="ＭＳ Ｐゴシック" pitchFamily="34" charset="-128"/>
              </a:rPr>
              <a:t>and Contact Information Here)</a:t>
            </a:r>
            <a:endParaRPr lang="en-US" sz="2000" b="1" dirty="0">
              <a:solidFill>
                <a:srgbClr val="1D2F68"/>
              </a:solidFill>
              <a:ea typeface="ＭＳ Ｐゴシック" pitchFamily="34" charset="-128"/>
            </a:endParaRPr>
          </a:p>
        </p:txBody>
      </p:sp>
      <p:pic>
        <p:nvPicPr>
          <p:cNvPr id="36868" name="Picture 4" descr="telef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388" y="334963"/>
            <a:ext cx="2406650"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WordArt 5"/>
          <p:cNvSpPr>
            <a:spLocks noChangeArrowheads="1" noChangeShapeType="1" noTextEdit="1"/>
          </p:cNvSpPr>
          <p:nvPr/>
        </p:nvSpPr>
        <p:spPr bwMode="auto">
          <a:xfrm>
            <a:off x="3573463" y="665163"/>
            <a:ext cx="4162425" cy="1020762"/>
          </a:xfrm>
          <a:prstGeom prst="rect">
            <a:avLst/>
          </a:prstGeom>
        </p:spPr>
        <p:txBody>
          <a:bodyPr wrap="none" fromWordArt="1">
            <a:prstTxWarp prst="textPlain">
              <a:avLst>
                <a:gd name="adj" fmla="val 50000"/>
              </a:avLst>
            </a:prstTxWarp>
          </a:bodyPr>
          <a:lstStyle/>
          <a:p>
            <a:pPr algn="ctr">
              <a:buFontTx/>
              <a:buNone/>
            </a:pPr>
            <a:r>
              <a:rPr lang="en-US" sz="3600" i="1" kern="10" dirty="0">
                <a:ln w="38100">
                  <a:solidFill>
                    <a:srgbClr val="FFFFFF"/>
                  </a:solidFill>
                  <a:round/>
                  <a:headEnd/>
                  <a:tailEnd/>
                </a:ln>
                <a:solidFill>
                  <a:srgbClr val="003366"/>
                </a:solidFill>
                <a:effectLst>
                  <a:outerShdw dist="113592" dir="3806097" algn="ctr" rotWithShape="0">
                    <a:srgbClr val="969696">
                      <a:alpha val="79999"/>
                    </a:srgbClr>
                  </a:outerShdw>
                </a:effectLst>
                <a:latin typeface="Impact"/>
                <a:ea typeface="ＭＳ Ｐゴシック" pitchFamily="34" charset="-128"/>
              </a:rPr>
              <a:t>Contact Us:</a:t>
            </a:r>
          </a:p>
        </p:txBody>
      </p:sp>
      <p:sp>
        <p:nvSpPr>
          <p:cNvPr id="36870" name="WordArt 6"/>
          <p:cNvSpPr>
            <a:spLocks noChangeArrowheads="1" noChangeShapeType="1" noTextEdit="1"/>
          </p:cNvSpPr>
          <p:nvPr/>
        </p:nvSpPr>
        <p:spPr bwMode="auto">
          <a:xfrm>
            <a:off x="553115" y="4405141"/>
            <a:ext cx="4932892" cy="874712"/>
          </a:xfrm>
          <a:prstGeom prst="rect">
            <a:avLst/>
          </a:prstGeom>
        </p:spPr>
        <p:txBody>
          <a:bodyPr wrap="none" fromWordArt="1">
            <a:prstTxWarp prst="textPlain">
              <a:avLst>
                <a:gd name="adj" fmla="val 50000"/>
              </a:avLst>
            </a:prstTxWarp>
          </a:bodyPr>
          <a:lstStyle/>
          <a:p>
            <a:pPr algn="ctr">
              <a:buFontTx/>
              <a:buNone/>
            </a:pPr>
            <a:r>
              <a:rPr lang="en-US" sz="3600" kern="10" dirty="0" smtClean="0">
                <a:ln w="25400">
                  <a:solidFill>
                    <a:srgbClr val="FFFFFF"/>
                  </a:solidFill>
                  <a:round/>
                  <a:headEnd/>
                  <a:tailEnd/>
                </a:ln>
                <a:solidFill>
                  <a:srgbClr val="003366"/>
                </a:solidFill>
                <a:effectLst>
                  <a:outerShdw dist="113592" dir="3806097" algn="ctr" rotWithShape="0">
                    <a:srgbClr val="000000">
                      <a:alpha val="79999"/>
                    </a:srgbClr>
                  </a:outerShdw>
                </a:effectLst>
                <a:latin typeface="Impact"/>
                <a:ea typeface="ＭＳ Ｐゴシック" pitchFamily="34" charset="-128"/>
              </a:rPr>
              <a:t>(000) 000-0000</a:t>
            </a:r>
            <a:endParaRPr lang="en-US" sz="3600" kern="10" dirty="0">
              <a:ln w="25400">
                <a:solidFill>
                  <a:srgbClr val="FFFFFF"/>
                </a:solidFill>
                <a:round/>
                <a:headEnd/>
                <a:tailEnd/>
              </a:ln>
              <a:solidFill>
                <a:srgbClr val="003366"/>
              </a:solidFill>
              <a:effectLst>
                <a:outerShdw dist="113592" dir="3806097" algn="ctr" rotWithShape="0">
                  <a:srgbClr val="000000">
                    <a:alpha val="79999"/>
                  </a:srgbClr>
                </a:outerShdw>
              </a:effectLst>
              <a:latin typeface="Impact"/>
              <a:ea typeface="ＭＳ Ｐゴシック" pitchFamily="34" charset="-128"/>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9167" y="2387599"/>
            <a:ext cx="3052233" cy="3052233"/>
          </a:xfrm>
          <a:prstGeom prst="rect">
            <a:avLst/>
          </a:prstGeom>
        </p:spPr>
      </p:pic>
    </p:spTree>
    <p:extLst>
      <p:ext uri="{BB962C8B-B14F-4D97-AF65-F5344CB8AC3E}">
        <p14:creationId xmlns:p14="http://schemas.microsoft.com/office/powerpoint/2010/main" val="26907380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1"/>
          <p:cNvSpPr>
            <a:spLocks noGrp="1" noChangeArrowheads="1"/>
          </p:cNvSpPr>
          <p:nvPr>
            <p:ph type="ctrTitle"/>
          </p:nvPr>
        </p:nvSpPr>
        <p:spPr/>
        <p:txBody>
          <a:bodyPr/>
          <a:lstStyle/>
          <a:p>
            <a:pPr algn="ctr" eaLnBrk="1" hangingPunct="1"/>
            <a:r>
              <a:rPr lang="en-US" dirty="0" smtClean="0">
                <a:solidFill>
                  <a:srgbClr val="002060"/>
                </a:solidFill>
                <a:ea typeface="ＭＳ Ｐゴシック"/>
              </a:rPr>
              <a:t>Thank You!</a:t>
            </a:r>
            <a:r>
              <a:rPr lang="en-US" sz="3200" dirty="0" smtClean="0">
                <a:solidFill>
                  <a:srgbClr val="002060"/>
                </a:solidFill>
                <a:ea typeface="ＭＳ Ｐゴシック"/>
              </a:rPr>
              <a:t/>
            </a:r>
            <a:br>
              <a:rPr lang="en-US" sz="3200" dirty="0" smtClean="0">
                <a:solidFill>
                  <a:srgbClr val="002060"/>
                </a:solidFill>
                <a:ea typeface="ＭＳ Ｐゴシック"/>
              </a:rPr>
            </a:br>
            <a:r>
              <a:rPr lang="en-US" sz="3200" dirty="0" smtClean="0">
                <a:solidFill>
                  <a:srgbClr val="002060"/>
                </a:solidFill>
                <a:ea typeface="ＭＳ Ｐゴシック"/>
              </a:rPr>
              <a:t/>
            </a:r>
            <a:br>
              <a:rPr lang="en-US" sz="3200" dirty="0" smtClean="0">
                <a:solidFill>
                  <a:srgbClr val="002060"/>
                </a:solidFill>
                <a:ea typeface="ＭＳ Ｐゴシック"/>
              </a:rPr>
            </a:br>
            <a:r>
              <a:rPr lang="en-US" sz="3200" dirty="0" smtClean="0">
                <a:solidFill>
                  <a:srgbClr val="002060"/>
                </a:solidFill>
                <a:ea typeface="ＭＳ Ｐゴシック"/>
              </a:rPr>
              <a:t/>
            </a:r>
            <a:br>
              <a:rPr lang="en-US" sz="3200" dirty="0" smtClean="0">
                <a:solidFill>
                  <a:srgbClr val="002060"/>
                </a:solidFill>
                <a:ea typeface="ＭＳ Ｐゴシック"/>
              </a:rPr>
            </a:br>
            <a:r>
              <a:rPr lang="en-US" altLang="en-US" dirty="0" smtClean="0">
                <a:solidFill>
                  <a:srgbClr val="002060"/>
                </a:solidFill>
              </a:rPr>
              <a:t>Stabilized Approaches &amp; Landing</a:t>
            </a:r>
            <a:r>
              <a:rPr lang="en-US" altLang="en-US" dirty="0" smtClean="0">
                <a:solidFill>
                  <a:schemeClr val="bg1"/>
                </a:solidFill>
              </a:rPr>
              <a:t>s</a:t>
            </a:r>
          </a:p>
        </p:txBody>
      </p:sp>
      <p:sp>
        <p:nvSpPr>
          <p:cNvPr id="32793" name="Rectangle 25"/>
          <p:cNvSpPr>
            <a:spLocks noChangeArrowheads="1"/>
          </p:cNvSpPr>
          <p:nvPr/>
        </p:nvSpPr>
        <p:spPr bwMode="auto">
          <a:xfrm>
            <a:off x="373063" y="806450"/>
            <a:ext cx="4983162" cy="1395413"/>
          </a:xfrm>
          <a:prstGeom prst="rect">
            <a:avLst/>
          </a:prstGeom>
          <a:noFill/>
          <a:ln>
            <a:noFill/>
          </a:ln>
          <a:effectLst>
            <a:outerShdw dist="91581" dir="2021404"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1D2F68"/>
              </a:solidFill>
              <a:effectLst/>
              <a:uLnTx/>
              <a:uFillTx/>
              <a:latin typeface="Arial" charset="0"/>
              <a:ea typeface="+mn-ea"/>
              <a:cs typeface="+mn-cs"/>
            </a:endParaRPr>
          </a:p>
        </p:txBody>
      </p:sp>
    </p:spTree>
    <p:extLst>
      <p:ext uri="{BB962C8B-B14F-4D97-AF65-F5344CB8AC3E}">
        <p14:creationId xmlns:p14="http://schemas.microsoft.com/office/powerpoint/2010/main" val="7696559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92D050"/>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95899" y="1297341"/>
            <a:ext cx="8131267" cy="4223763"/>
          </a:xfrm>
          <a:prstGeom prst="rect">
            <a:avLst/>
          </a:prstGeom>
          <a:ln>
            <a:solidFill>
              <a:schemeClr val="accent1"/>
            </a:solid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287948" y="238980"/>
            <a:ext cx="8472488" cy="609600"/>
          </a:xfrm>
        </p:spPr>
        <p:txBody>
          <a:bodyPr/>
          <a:lstStyle/>
          <a:p>
            <a:pPr algn="ctr"/>
            <a:r>
              <a:rPr lang="en-US" sz="3200" dirty="0" smtClean="0">
                <a:latin typeface="Calibri" panose="020F0502020204030204" pitchFamily="34" charset="0"/>
                <a:cs typeface="Calibri" panose="020F0502020204030204" pitchFamily="34" charset="0"/>
              </a:rPr>
              <a:t>Approach &amp; Landing </a:t>
            </a:r>
            <a:r>
              <a:rPr lang="en-US" sz="3200" i="1" u="sng" dirty="0" smtClean="0">
                <a:solidFill>
                  <a:schemeClr val="tx1"/>
                </a:solidFill>
                <a:latin typeface="Calibri" panose="020F0502020204030204" pitchFamily="34" charset="0"/>
                <a:cs typeface="Calibri" panose="020F0502020204030204" pitchFamily="34" charset="0"/>
              </a:rPr>
              <a:t>Accidents</a:t>
            </a:r>
            <a:r>
              <a:rPr lang="en-US" sz="3200" dirty="0" smtClean="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sp>
        <p:nvSpPr>
          <p:cNvPr id="4" name="Content Placeholder 3"/>
          <p:cNvSpPr>
            <a:spLocks noGrp="1"/>
          </p:cNvSpPr>
          <p:nvPr>
            <p:ph idx="1"/>
          </p:nvPr>
        </p:nvSpPr>
        <p:spPr>
          <a:xfrm>
            <a:off x="635976" y="781295"/>
            <a:ext cx="8050213" cy="367568"/>
          </a:xfrm>
        </p:spPr>
        <p:txBody>
          <a:bodyPr/>
          <a:lstStyle/>
          <a:p>
            <a:pPr marL="0" indent="0" algn="ctr">
              <a:buNone/>
            </a:pPr>
            <a:r>
              <a:rPr lang="en-US" sz="2000" dirty="0" smtClean="0"/>
              <a:t>National 2010-2019 Accidents – Approach and Landing</a:t>
            </a:r>
            <a:endParaRPr lang="en-US" sz="2000" dirty="0"/>
          </a:p>
        </p:txBody>
      </p:sp>
      <p:sp>
        <p:nvSpPr>
          <p:cNvPr id="5" name="Content Placeholder 4"/>
          <p:cNvSpPr>
            <a:spLocks noGrp="1"/>
          </p:cNvSpPr>
          <p:nvPr>
            <p:ph sz="half" idx="4294967295"/>
          </p:nvPr>
        </p:nvSpPr>
        <p:spPr>
          <a:xfrm>
            <a:off x="1985234" y="3798910"/>
            <a:ext cx="5144435" cy="1068387"/>
          </a:xfrm>
          <a:ln w="19050">
            <a:solidFill>
              <a:srgbClr val="C00000"/>
            </a:solidFill>
          </a:ln>
        </p:spPr>
        <p:txBody>
          <a:bodyPr/>
          <a:lstStyle/>
          <a:p>
            <a:pPr marL="0" indent="0" algn="ctr">
              <a:buNone/>
            </a:pPr>
            <a:r>
              <a:rPr lang="en-US" dirty="0" smtClean="0"/>
              <a:t>Approach &amp; Landing (6336)</a:t>
            </a:r>
          </a:p>
          <a:p>
            <a:pPr marL="0" indent="0" algn="ctr">
              <a:buNone/>
            </a:pPr>
            <a:r>
              <a:rPr lang="en-US" dirty="0" smtClean="0"/>
              <a:t>2010 (41%) 2019 (</a:t>
            </a:r>
            <a:r>
              <a:rPr lang="en-US" dirty="0" smtClean="0">
                <a:solidFill>
                  <a:srgbClr val="00B050"/>
                </a:solidFill>
              </a:rPr>
              <a:t>40%</a:t>
            </a:r>
            <a:r>
              <a:rPr lang="en-US" dirty="0" smtClean="0"/>
              <a:t>)</a:t>
            </a:r>
            <a:endParaRPr lang="en-US" dirty="0"/>
          </a:p>
        </p:txBody>
      </p:sp>
    </p:spTree>
    <p:extLst>
      <p:ext uri="{BB962C8B-B14F-4D97-AF65-F5344CB8AC3E}">
        <p14:creationId xmlns:p14="http://schemas.microsoft.com/office/powerpoint/2010/main" val="15401929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92D050"/>
            </a:gs>
          </a:gsLst>
          <a:lin ang="5400000" scaled="1"/>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229144" y="1139687"/>
            <a:ext cx="8609007" cy="4523006"/>
          </a:xfrm>
          <a:prstGeom prst="rect">
            <a:avLst/>
          </a:prstGeom>
          <a:ln>
            <a:solidFill>
              <a:schemeClr val="accent1"/>
            </a:solidFill>
          </a:ln>
          <a:effectLst>
            <a:outerShdw blurRad="292100" dist="139700" dir="2700000" algn="tl" rotWithShape="0">
              <a:srgbClr val="333333">
                <a:alpha val="65000"/>
              </a:srgbClr>
            </a:outerShdw>
          </a:effectLst>
        </p:spPr>
      </p:pic>
      <p:sp>
        <p:nvSpPr>
          <p:cNvPr id="9218" name="Title 1"/>
          <p:cNvSpPr>
            <a:spLocks noGrp="1"/>
          </p:cNvSpPr>
          <p:nvPr>
            <p:ph type="title"/>
          </p:nvPr>
        </p:nvSpPr>
        <p:spPr>
          <a:xfrm>
            <a:off x="428625" y="227257"/>
            <a:ext cx="8472488" cy="609600"/>
          </a:xfrm>
        </p:spPr>
        <p:txBody>
          <a:bodyPr/>
          <a:lstStyle/>
          <a:p>
            <a:pPr algn="ctr"/>
            <a:r>
              <a:rPr lang="en-US" altLang="en-US" sz="3200" dirty="0" smtClean="0">
                <a:latin typeface="Calibri" panose="020F0502020204030204" pitchFamily="34" charset="0"/>
                <a:cs typeface="Calibri" panose="020F0502020204030204" pitchFamily="34" charset="0"/>
              </a:rPr>
              <a:t>Approach &amp; Landing </a:t>
            </a:r>
            <a:r>
              <a:rPr lang="en-US" altLang="en-US" sz="3200" i="1" u="sng" dirty="0" smtClean="0">
                <a:solidFill>
                  <a:srgbClr val="00B050"/>
                </a:solidFill>
                <a:latin typeface="Calibri" panose="020F0502020204030204" pitchFamily="34" charset="0"/>
                <a:cs typeface="Calibri" panose="020F0502020204030204" pitchFamily="34" charset="0"/>
              </a:rPr>
              <a:t>Incidents</a:t>
            </a:r>
            <a:r>
              <a:rPr lang="en-US" altLang="en-US" sz="3200" dirty="0" smtClean="0">
                <a:latin typeface="Calibri" panose="020F0502020204030204" pitchFamily="34" charset="0"/>
                <a:cs typeface="Calibri" panose="020F0502020204030204" pitchFamily="34" charset="0"/>
              </a:rPr>
              <a:t>:</a:t>
            </a:r>
          </a:p>
        </p:txBody>
      </p:sp>
      <p:sp>
        <p:nvSpPr>
          <p:cNvPr id="9219" name="TextBox 4"/>
          <p:cNvSpPr txBox="1">
            <a:spLocks noChangeArrowheads="1"/>
          </p:cNvSpPr>
          <p:nvPr/>
        </p:nvSpPr>
        <p:spPr bwMode="auto">
          <a:xfrm>
            <a:off x="269631" y="752475"/>
            <a:ext cx="8491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5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5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5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50000"/>
              </a:spcBef>
              <a:spcAft>
                <a:spcPct val="0"/>
              </a:spcAft>
              <a:buChar char="•"/>
              <a:defRPr sz="2400">
                <a:solidFill>
                  <a:schemeClr val="tx1"/>
                </a:solidFill>
                <a:latin typeface="Arial" panose="020B0604020202020204" pitchFamily="34" charset="0"/>
              </a:defRPr>
            </a:lvl9pPr>
          </a:lstStyle>
          <a:p>
            <a:pPr algn="ctr" eaLnBrk="1" hangingPunct="1">
              <a:buFontTx/>
              <a:buNone/>
            </a:pPr>
            <a:r>
              <a:rPr lang="en-US" altLang="en-US" sz="1800" b="1" dirty="0"/>
              <a:t>National:  </a:t>
            </a:r>
            <a:r>
              <a:rPr lang="en-US" altLang="en-US" sz="1800" b="1" dirty="0" smtClean="0"/>
              <a:t>2010 </a:t>
            </a:r>
            <a:r>
              <a:rPr lang="en-US" altLang="en-US" sz="1800" b="1" dirty="0"/>
              <a:t>- </a:t>
            </a:r>
            <a:r>
              <a:rPr lang="en-US" altLang="en-US" sz="1800" b="1" dirty="0" smtClean="0"/>
              <a:t>2019 Incidents </a:t>
            </a:r>
            <a:r>
              <a:rPr lang="en-US" altLang="en-US" sz="1800" b="1" dirty="0"/>
              <a:t>– Approach and Landing </a:t>
            </a:r>
          </a:p>
        </p:txBody>
      </p:sp>
      <p:sp>
        <p:nvSpPr>
          <p:cNvPr id="3" name="TextBox 2"/>
          <p:cNvSpPr txBox="1"/>
          <p:nvPr/>
        </p:nvSpPr>
        <p:spPr>
          <a:xfrm>
            <a:off x="2545063" y="3356652"/>
            <a:ext cx="4371277" cy="1384995"/>
          </a:xfrm>
          <a:prstGeom prst="rect">
            <a:avLst/>
          </a:prstGeom>
          <a:noFill/>
          <a:ln w="19050">
            <a:solidFill>
              <a:srgbClr val="C00000"/>
            </a:solidFill>
          </a:ln>
        </p:spPr>
        <p:txBody>
          <a:bodyPr wrap="square" rtlCol="0">
            <a:spAutoFit/>
          </a:bodyPr>
          <a:lstStyle/>
          <a:p>
            <a:pPr algn="ctr">
              <a:buNone/>
            </a:pPr>
            <a:r>
              <a:rPr lang="en-US" b="1" dirty="0" smtClean="0"/>
              <a:t>Landing Touchdown and Approach (4466)</a:t>
            </a:r>
          </a:p>
          <a:p>
            <a:pPr algn="ctr">
              <a:buNone/>
            </a:pPr>
            <a:r>
              <a:rPr lang="en-US" b="1" dirty="0" smtClean="0"/>
              <a:t>2010 (39%) / 2019 (35%)</a:t>
            </a: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0070C0"/>
            </a:gs>
          </a:gsLst>
          <a:lin ang="5400000" scaled="1"/>
        </a:gra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sz="3200" smtClean="0"/>
              <a:t>Top Four Environmental Causal Factors:</a:t>
            </a:r>
          </a:p>
        </p:txBody>
      </p:sp>
      <p:sp>
        <p:nvSpPr>
          <p:cNvPr id="3" name="Content Placeholder 2"/>
          <p:cNvSpPr>
            <a:spLocks noGrp="1"/>
          </p:cNvSpPr>
          <p:nvPr>
            <p:ph idx="1"/>
          </p:nvPr>
        </p:nvSpPr>
        <p:spPr>
          <a:xfrm>
            <a:off x="460131" y="1191601"/>
            <a:ext cx="8050213" cy="4391025"/>
          </a:xfrm>
        </p:spPr>
        <p:txBody>
          <a:bodyPr/>
          <a:lstStyle/>
          <a:p>
            <a:pPr>
              <a:defRPr/>
            </a:pPr>
            <a:r>
              <a:rPr lang="en-US" dirty="0" smtClean="0"/>
              <a:t>Wind</a:t>
            </a:r>
          </a:p>
          <a:p>
            <a:pPr>
              <a:defRPr/>
            </a:pPr>
            <a:r>
              <a:rPr lang="en-US" dirty="0" smtClean="0"/>
              <a:t>Object / Animal / Substance</a:t>
            </a:r>
          </a:p>
          <a:p>
            <a:pPr>
              <a:defRPr/>
            </a:pPr>
            <a:r>
              <a:rPr lang="en-US" dirty="0" smtClean="0"/>
              <a:t>Terrain</a:t>
            </a:r>
          </a:p>
          <a:p>
            <a:pPr>
              <a:defRPr/>
            </a:pPr>
            <a:r>
              <a:rPr lang="en-US" dirty="0" smtClean="0"/>
              <a:t>Runway / Land / Takeoff /                                    Taxi / Surface</a:t>
            </a:r>
          </a:p>
          <a:p>
            <a:pPr marL="0" indent="0">
              <a:buFontTx/>
              <a:buNone/>
              <a:defRPr/>
            </a:pPr>
            <a:endParaRPr lang="en-US" sz="2000" dirty="0" smtClean="0"/>
          </a:p>
          <a:p>
            <a:pPr marL="0" indent="0">
              <a:buFontTx/>
              <a:buNone/>
              <a:defRPr/>
            </a:pPr>
            <a:r>
              <a:rPr lang="en-US" dirty="0" smtClean="0"/>
              <a:t>Honorable Mention:</a:t>
            </a:r>
          </a:p>
          <a:p>
            <a:pPr>
              <a:defRPr/>
            </a:pPr>
            <a:r>
              <a:rPr lang="en-US" dirty="0" smtClean="0"/>
              <a:t>Temperature / Humidity / Pressure</a:t>
            </a:r>
          </a:p>
        </p:txBody>
      </p:sp>
      <p:pic>
        <p:nvPicPr>
          <p:cNvPr id="1126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1368" y="3071813"/>
            <a:ext cx="2075755" cy="25787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26300" y="1765300"/>
            <a:ext cx="14716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9274" y="1180306"/>
            <a:ext cx="1712913" cy="116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Users\JAYMFL~1\AppData\Local\Temp\SNAGHTML1d18046.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0244" y="1997319"/>
            <a:ext cx="733425" cy="3657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55000">
              <a:schemeClr val="bg1"/>
            </a:gs>
            <a:gs pos="100000">
              <a:srgbClr val="92D050"/>
            </a:gs>
          </a:gsLst>
          <a:lin ang="5400000" scaled="1"/>
        </a:gradFill>
        <a:effectLst/>
      </p:bgPr>
    </p:bg>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lgn="ctr"/>
            <a:r>
              <a:rPr lang="en-US" altLang="en-US" dirty="0" smtClean="0"/>
              <a:t>2010-2019 ND Human Factors</a:t>
            </a:r>
          </a:p>
        </p:txBody>
      </p:sp>
      <p:sp>
        <p:nvSpPr>
          <p:cNvPr id="3" name="Content Placeholder 2"/>
          <p:cNvSpPr>
            <a:spLocks noGrp="1"/>
          </p:cNvSpPr>
          <p:nvPr>
            <p:ph idx="1"/>
          </p:nvPr>
        </p:nvSpPr>
        <p:spPr/>
        <p:txBody>
          <a:bodyPr/>
          <a:lstStyle/>
          <a:p>
            <a:endParaRPr lang="en-US"/>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346841" y="990236"/>
            <a:ext cx="8471338" cy="4820672"/>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3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1" ma:contentTypeDescription="Create a new document." ma:contentTypeScope="" ma:versionID="8cf0604ad459b8fbe4c7c6e3c0a7056a">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c41c0327a79c0cd165a16d12bde6f1c8"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5YDFD77UPU3F-311-1787</_dlc_DocId>
    <_dlc_DocIdUrl xmlns="04289566-cf42-4ce7-aa7c-2469c3d4502e">
      <Url>https://avssp.faa.gov/avs/afsfaast/_layouts/15/DocIdRedir.aspx?ID=5YDFD77UPU3F-311-1787</Url>
      <Description>5YDFD77UPU3F-311-1787</Description>
    </_dlc_DocIdUrl>
    <IconOverlay xmlns="http://schemas.microsoft.com/sharepoint/v4" xsi:nil="true"/>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508887-241B-4FBF-9BDF-5C340C602610}">
  <ds:schemaRefs>
    <ds:schemaRef ds:uri="http://schemas.microsoft.com/sharepoint/events"/>
  </ds:schemaRefs>
</ds:datastoreItem>
</file>

<file path=customXml/itemProps2.xml><?xml version="1.0" encoding="utf-8"?>
<ds:datastoreItem xmlns:ds="http://schemas.openxmlformats.org/officeDocument/2006/customXml" ds:itemID="{35B05BF3-4B99-41EE-BF71-0E647B28AE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289566-cf42-4ce7-aa7c-2469c3d4502e"/>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A79BC15-39D1-4B06-BE10-4376B47D646F}">
  <ds:schemaRefs>
    <ds:schemaRef ds:uri="http://purl.org/dc/elements/1.1/"/>
    <ds:schemaRef ds:uri="http://schemas.microsoft.com/office/2006/metadata/properties"/>
    <ds:schemaRef ds:uri="http://schemas.microsoft.com/office/2006/documentManagement/types"/>
    <ds:schemaRef ds:uri="http://schemas.microsoft.com/sharepoint/v4"/>
    <ds:schemaRef ds:uri="http://purl.org/dc/terms/"/>
    <ds:schemaRef ds:uri="http://schemas.openxmlformats.org/package/2006/metadata/core-properties"/>
    <ds:schemaRef ds:uri="http://purl.org/dc/dcmitype/"/>
    <ds:schemaRef ds:uri="http://schemas.microsoft.com/office/infopath/2007/PartnerControls"/>
    <ds:schemaRef ds:uri="04289566-cf42-4ce7-aa7c-2469c3d4502e"/>
    <ds:schemaRef ds:uri="http://www.w3.org/XML/1998/namespace"/>
  </ds:schemaRefs>
</ds:datastoreItem>
</file>

<file path=customXml/itemProps4.xml><?xml version="1.0" encoding="utf-8"?>
<ds:datastoreItem xmlns:ds="http://schemas.openxmlformats.org/officeDocument/2006/customXml" ds:itemID="{8774A533-FF50-4C94-9365-E42F6DAC97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8773</TotalTime>
  <Words>7523</Words>
  <Application>Microsoft Office PowerPoint</Application>
  <PresentationFormat>On-screen Show (4:3)</PresentationFormat>
  <Paragraphs>783</Paragraphs>
  <Slides>51</Slides>
  <Notes>50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51</vt:i4>
      </vt:variant>
    </vt:vector>
  </HeadingPairs>
  <TitlesOfParts>
    <vt:vector size="64" baseType="lpstr">
      <vt:lpstr>ＭＳ Ｐゴシック</vt:lpstr>
      <vt:lpstr>Arial</vt:lpstr>
      <vt:lpstr>Calibri</vt:lpstr>
      <vt:lpstr>Cambria</vt:lpstr>
      <vt:lpstr>Cambria Math</vt:lpstr>
      <vt:lpstr>Helvetica Neue Medium</vt:lpstr>
      <vt:lpstr>Impact</vt:lpstr>
      <vt:lpstr>Symbol</vt:lpstr>
      <vt:lpstr>Tahoma</vt:lpstr>
      <vt:lpstr>Times New Roman</vt:lpstr>
      <vt:lpstr>Wingdings</vt:lpstr>
      <vt:lpstr>ヒラギノ角ゴ Pro W3</vt:lpstr>
      <vt:lpstr>3_Custom Design</vt:lpstr>
      <vt:lpstr>PowerPoint Presentation</vt:lpstr>
      <vt:lpstr>Welcome</vt:lpstr>
      <vt:lpstr>General Aviation Joint Steering Committee (GAJSC) &amp; FAA Accident Study Findings</vt:lpstr>
      <vt:lpstr>LET’S TALK…</vt:lpstr>
      <vt:lpstr>Here’s what we know…</vt:lpstr>
      <vt:lpstr>Approach &amp; Landing Accidents:</vt:lpstr>
      <vt:lpstr>Approach &amp; Landing Incidents:</vt:lpstr>
      <vt:lpstr>Top Four Environmental Causal Factors:</vt:lpstr>
      <vt:lpstr>2010-2019 ND Human Factors</vt:lpstr>
      <vt:lpstr>Top Five Human Factors:</vt:lpstr>
      <vt:lpstr>“It’s not ONLY about the numbers”</vt:lpstr>
      <vt:lpstr>PowerPoint Presentation</vt:lpstr>
      <vt:lpstr>Approach &amp; Landing </vt:lpstr>
      <vt:lpstr>Landing Certification Criteria…</vt:lpstr>
      <vt:lpstr>FAA Opinion on Certification…</vt:lpstr>
      <vt:lpstr>Let’s Define Stabilized Approach</vt:lpstr>
      <vt:lpstr>Something to consider here…</vt:lpstr>
      <vt:lpstr>Rate of descent…</vt:lpstr>
      <vt:lpstr>And…</vt:lpstr>
      <vt:lpstr>Landing Certification…</vt:lpstr>
      <vt:lpstr>Landing Certification…</vt:lpstr>
      <vt:lpstr>Landing Certification…</vt:lpstr>
      <vt:lpstr>Threats to Safe Landings…</vt:lpstr>
      <vt:lpstr>PowerPoint Presentation</vt:lpstr>
      <vt:lpstr>A Note on Pappi or VASI</vt:lpstr>
      <vt:lpstr>Excursion break down…</vt:lpstr>
      <vt:lpstr>Related factors…</vt:lpstr>
      <vt:lpstr>Runway Excursion?...</vt:lpstr>
      <vt:lpstr>The Ounce of Prevention…</vt:lpstr>
      <vt:lpstr>Failure Comes in Bunches:</vt:lpstr>
      <vt:lpstr>Atlantic City, New Jersey (2006)</vt:lpstr>
      <vt:lpstr>PowerPoint Presentation</vt:lpstr>
      <vt:lpstr>PowerPoint Presentation</vt:lpstr>
      <vt:lpstr>Excess Airspeed…</vt:lpstr>
      <vt:lpstr>Tips for staying stable…</vt:lpstr>
      <vt:lpstr>How do we prepare…</vt:lpstr>
      <vt:lpstr>The Decision Making process includes the following:</vt:lpstr>
      <vt:lpstr>So when do I go around? </vt:lpstr>
      <vt:lpstr>D.E.C.I.D.E</vt:lpstr>
      <vt:lpstr>Supporting all this…</vt:lpstr>
      <vt:lpstr>Here is what we’ve discussed…</vt:lpstr>
      <vt:lpstr>Like what you see and hear?</vt:lpstr>
      <vt:lpstr>Proficiency and Peace of Mind</vt:lpstr>
      <vt:lpstr>Been Flying Long?</vt:lpstr>
      <vt:lpstr>The Paul &amp; Fran Burger 2021                 WINGS $10,000 Sweepstakes</vt:lpstr>
      <vt:lpstr>PowerPoint Presentation</vt:lpstr>
      <vt:lpstr>PowerPoint Presentation</vt:lpstr>
      <vt:lpstr>2019 Award Winners</vt:lpstr>
      <vt:lpstr>We need your feedback:</vt:lpstr>
      <vt:lpstr>PowerPoint Presentation</vt:lpstr>
      <vt:lpstr>Thank You!   Stabilized Approaches &amp; Landings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508</cp:revision>
  <dcterms:created xsi:type="dcterms:W3CDTF">2005-01-28T20:32:53Z</dcterms:created>
  <dcterms:modified xsi:type="dcterms:W3CDTF">2021-05-14T12:50:43Z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84ec267c-d3ef-4d68-a818-9f83b1076593</vt:lpwstr>
  </property>
</Properties>
</file>